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1" r:id="rId3"/>
    <p:sldMasterId id="2147483933" r:id="rId4"/>
  </p:sldMasterIdLst>
  <p:notesMasterIdLst>
    <p:notesMasterId r:id="rId57"/>
  </p:notesMasterIdLst>
  <p:sldIdLst>
    <p:sldId id="256" r:id="rId5"/>
    <p:sldId id="408" r:id="rId6"/>
    <p:sldId id="406" r:id="rId7"/>
    <p:sldId id="397" r:id="rId8"/>
    <p:sldId id="398" r:id="rId9"/>
    <p:sldId id="396" r:id="rId10"/>
    <p:sldId id="399" r:id="rId11"/>
    <p:sldId id="400" r:id="rId12"/>
    <p:sldId id="401" r:id="rId13"/>
    <p:sldId id="402" r:id="rId14"/>
    <p:sldId id="403" r:id="rId15"/>
    <p:sldId id="404" r:id="rId16"/>
    <p:sldId id="405" r:id="rId17"/>
    <p:sldId id="409" r:id="rId18"/>
    <p:sldId id="407" r:id="rId19"/>
    <p:sldId id="410" r:id="rId20"/>
    <p:sldId id="395" r:id="rId21"/>
    <p:sldId id="381" r:id="rId22"/>
    <p:sldId id="379" r:id="rId23"/>
    <p:sldId id="387" r:id="rId24"/>
    <p:sldId id="367" r:id="rId25"/>
    <p:sldId id="314" r:id="rId26"/>
    <p:sldId id="303" r:id="rId27"/>
    <p:sldId id="310" r:id="rId28"/>
    <p:sldId id="311" r:id="rId29"/>
    <p:sldId id="312" r:id="rId30"/>
    <p:sldId id="383" r:id="rId31"/>
    <p:sldId id="384" r:id="rId32"/>
    <p:sldId id="370" r:id="rId33"/>
    <p:sldId id="375" r:id="rId34"/>
    <p:sldId id="390" r:id="rId35"/>
    <p:sldId id="301" r:id="rId36"/>
    <p:sldId id="321" r:id="rId37"/>
    <p:sldId id="386" r:id="rId38"/>
    <p:sldId id="326" r:id="rId39"/>
    <p:sldId id="327" r:id="rId40"/>
    <p:sldId id="337" r:id="rId41"/>
    <p:sldId id="336" r:id="rId42"/>
    <p:sldId id="335" r:id="rId43"/>
    <p:sldId id="334" r:id="rId44"/>
    <p:sldId id="333" r:id="rId45"/>
    <p:sldId id="332" r:id="rId46"/>
    <p:sldId id="331" r:id="rId47"/>
    <p:sldId id="330" r:id="rId48"/>
    <p:sldId id="329" r:id="rId49"/>
    <p:sldId id="328" r:id="rId50"/>
    <p:sldId id="338" r:id="rId51"/>
    <p:sldId id="305" r:id="rId52"/>
    <p:sldId id="389" r:id="rId53"/>
    <p:sldId id="385" r:id="rId54"/>
    <p:sldId id="306" r:id="rId55"/>
    <p:sldId id="313" r:id="rId5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ヒラギノ角ゴ Pro W3"/>
        <a:cs typeface="ヒラギノ角ゴ Pro W3"/>
      </a:defRPr>
    </a:lvl1pPr>
    <a:lvl2pPr marL="457200" algn="l"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47D1F7"/>
    <a:srgbClr val="40C7F5"/>
    <a:srgbClr val="0063A1"/>
    <a:srgbClr val="004069"/>
    <a:srgbClr val="001230"/>
    <a:srgbClr val="4D4D4D"/>
    <a:srgbClr val="00B2F2"/>
    <a:srgbClr val="00B2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07" autoAdjust="0"/>
    <p:restoredTop sz="86801" autoAdjust="0"/>
  </p:normalViewPr>
  <p:slideViewPr>
    <p:cSldViewPr>
      <p:cViewPr varScale="1">
        <p:scale>
          <a:sx n="138" d="100"/>
          <a:sy n="138" d="100"/>
        </p:scale>
        <p:origin x="2928" y="114"/>
      </p:cViewPr>
      <p:guideLst>
        <p:guide orient="horz" pos="2160"/>
        <p:guide pos="2880"/>
      </p:guideLst>
    </p:cSldViewPr>
  </p:slideViewPr>
  <p:notesTextViewPr>
    <p:cViewPr>
      <p:scale>
        <a:sx n="100" d="100"/>
        <a:sy n="100" d="100"/>
      </p:scale>
      <p:origin x="0" y="-258"/>
    </p:cViewPr>
  </p:notesTextViewPr>
  <p:sorterViewPr>
    <p:cViewPr varScale="1">
      <p:scale>
        <a:sx n="100" d="100"/>
        <a:sy n="100" d="100"/>
      </p:scale>
      <p:origin x="0" y="-75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atin typeface="Arial" pitchFamily="34" charset="0"/>
                <a:ea typeface="ヒラギノ角ゴ Pro W3" pitchFamily="120" charset="-128"/>
                <a:cs typeface="+mn-cs"/>
              </a:defRPr>
            </a:lvl1pPr>
          </a:lstStyle>
          <a:p>
            <a:pPr>
              <a:defRPr/>
            </a:pPr>
            <a:endParaRPr lang="en-US" dirty="0"/>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atin typeface="Arial" pitchFamily="34" charset="0"/>
                <a:ea typeface="ヒラギノ角ゴ Pro W3" pitchFamily="120" charset="-128"/>
                <a:cs typeface="+mn-cs"/>
              </a:defRPr>
            </a:lvl1pPr>
          </a:lstStyle>
          <a:p>
            <a:pPr>
              <a:defRPr/>
            </a:pPr>
            <a:fld id="{9AEC8182-FA9A-46AA-8682-F076BBD39724}" type="datetimeFigureOut">
              <a:rPr lang="en-US"/>
              <a:pPr>
                <a:defRPr/>
              </a:pPr>
              <a:t>3/25/2016</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atin typeface="Arial" pitchFamily="34" charset="0"/>
                <a:ea typeface="ヒラギノ角ゴ Pro W3" pitchFamily="120" charset="-128"/>
                <a:cs typeface="+mn-cs"/>
              </a:defRPr>
            </a:lvl1pPr>
          </a:lstStyle>
          <a:p>
            <a:pPr>
              <a:defRPr/>
            </a:pPr>
            <a:endParaRPr lang="en-US" dirty="0"/>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atin typeface="Arial" pitchFamily="34" charset="0"/>
                <a:ea typeface="ヒラギノ角ゴ Pro W3" pitchFamily="120" charset="-128"/>
                <a:cs typeface="+mn-cs"/>
              </a:defRPr>
            </a:lvl1pPr>
          </a:lstStyle>
          <a:p>
            <a:pPr>
              <a:defRPr/>
            </a:pPr>
            <a:fld id="{42E8C7DC-C301-43E2-99A0-C2FD841BA0B2}" type="slidenum">
              <a:rPr lang="en-US"/>
              <a:pPr>
                <a:defRPr/>
              </a:pPr>
              <a:t>‹#›</a:t>
            </a:fld>
            <a:endParaRPr lang="en-US" dirty="0"/>
          </a:p>
        </p:txBody>
      </p:sp>
    </p:spTree>
    <p:extLst>
      <p:ext uri="{BB962C8B-B14F-4D97-AF65-F5344CB8AC3E}">
        <p14:creationId xmlns:p14="http://schemas.microsoft.com/office/powerpoint/2010/main" val="9910835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leaseblueprints.ibm.com/download/attachments/53444747/Watson%20Personality%20Insights-Case%20Studies_v7.pptx?version=1&amp;modificationDate=143446818566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bm.com/smarterplanet/us/en/ibmwatson/developercloud/machine-translation.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www.ibm.com/smarterplanet/us/en/ibmwatson/developercloud/speech-to-text.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2E8C7DC-C301-43E2-99A0-C2FD841BA0B2}" type="slidenum">
              <a:rPr lang="en-US" smtClean="0"/>
              <a:pPr>
                <a:defRPr/>
              </a:pPr>
              <a:t>1</a:t>
            </a:fld>
            <a:endParaRPr lang="en-US" dirty="0"/>
          </a:p>
        </p:txBody>
      </p:sp>
    </p:spTree>
    <p:extLst>
      <p:ext uri="{BB962C8B-B14F-4D97-AF65-F5344CB8AC3E}">
        <p14:creationId xmlns:p14="http://schemas.microsoft.com/office/powerpoint/2010/main" val="2013017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bg1"/>
                </a:solidFill>
              </a:rPr>
              <a:t>UPDATED with June release capabilities</a:t>
            </a:r>
          </a:p>
          <a:p>
            <a:endParaRPr lang="en-US" dirty="0"/>
          </a:p>
        </p:txBody>
      </p:sp>
      <p:sp>
        <p:nvSpPr>
          <p:cNvPr id="4" name="Slide Number Placeholder 3"/>
          <p:cNvSpPr>
            <a:spLocks noGrp="1"/>
          </p:cNvSpPr>
          <p:nvPr>
            <p:ph type="sldNum" sz="quarter" idx="10"/>
          </p:nvPr>
        </p:nvSpPr>
        <p:spPr/>
        <p:txBody>
          <a:bodyPr/>
          <a:lstStyle/>
          <a:p>
            <a:pPr>
              <a:defRPr/>
            </a:pPr>
            <a:fld id="{42E8C7DC-C301-43E2-99A0-C2FD841BA0B2}" type="slidenum">
              <a:rPr lang="en-US" smtClean="0"/>
              <a:pPr>
                <a:defRPr/>
              </a:pPr>
              <a:t>25</a:t>
            </a:fld>
            <a:endParaRPr lang="en-US" dirty="0"/>
          </a:p>
        </p:txBody>
      </p:sp>
    </p:spTree>
    <p:extLst>
      <p:ext uri="{BB962C8B-B14F-4D97-AF65-F5344CB8AC3E}">
        <p14:creationId xmlns:p14="http://schemas.microsoft.com/office/powerpoint/2010/main" val="2351240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Alt</a:t>
            </a:r>
            <a:r>
              <a:rPr lang="en-US" baseline="0" dirty="0"/>
              <a:t> definition:  </a:t>
            </a:r>
            <a:r>
              <a:rPr lang="en-US" altLang="en-US" sz="1200" dirty="0">
                <a:latin typeface="Calibri" pitchFamily="34" charset="0"/>
                <a:ea typeface="MS PGothic" pitchFamily="34" charset="-128"/>
              </a:rPr>
              <a:t>Explores concepts behind your input, identifying associations beyond traditional text matching</a:t>
            </a:r>
          </a:p>
          <a:p>
            <a:endParaRPr lang="en-US" dirty="0"/>
          </a:p>
        </p:txBody>
      </p:sp>
      <p:sp>
        <p:nvSpPr>
          <p:cNvPr id="4" name="Slide Number Placeholder 3"/>
          <p:cNvSpPr>
            <a:spLocks noGrp="1"/>
          </p:cNvSpPr>
          <p:nvPr>
            <p:ph type="sldNum" sz="quarter" idx="10"/>
          </p:nvPr>
        </p:nvSpPr>
        <p:spPr/>
        <p:txBody>
          <a:bodyPr/>
          <a:lstStyle/>
          <a:p>
            <a:pPr>
              <a:defRPr/>
            </a:pPr>
            <a:fld id="{42E8C7DC-C301-43E2-99A0-C2FD841BA0B2}" type="slidenum">
              <a:rPr lang="en-US" smtClean="0"/>
              <a:pPr>
                <a:defRPr/>
              </a:pPr>
              <a:t>26</a:t>
            </a:fld>
            <a:endParaRPr lang="en-US" dirty="0"/>
          </a:p>
        </p:txBody>
      </p:sp>
    </p:spTree>
    <p:extLst>
      <p:ext uri="{BB962C8B-B14F-4D97-AF65-F5344CB8AC3E}">
        <p14:creationId xmlns:p14="http://schemas.microsoft.com/office/powerpoint/2010/main" val="1345653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ln>
            <a:solidFill>
              <a:srgbClr val="000000"/>
            </a:solidFill>
            <a:miter lim="800000"/>
            <a:headEnd/>
            <a:tailEnd/>
          </a:ln>
        </p:spPr>
      </p:sp>
      <p:sp>
        <p:nvSpPr>
          <p:cNvPr id="18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0"/>
              </a:spcBef>
            </a:pPr>
            <a:endParaRPr lang="en-US" altLang="en-US">
              <a:latin typeface="Arial" panose="020B0604020202020204" pitchFamily="34" charset="0"/>
            </a:endParaRPr>
          </a:p>
        </p:txBody>
      </p:sp>
      <p:sp>
        <p:nvSpPr>
          <p:cNvPr id="18435"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B6E8878C-9B22-4E1B-A5EB-BCFFF773BE41}" type="slidenum">
              <a:rPr lang="en-US" altLang="en-US">
                <a:ea typeface="ヒラギノ角ゴ Pro W3" charset="-128"/>
              </a:rPr>
              <a:pPr eaLnBrk="1" hangingPunct="1"/>
              <a:t>27</a:t>
            </a:fld>
            <a:endParaRPr lang="en-US" altLang="en-US">
              <a:ea typeface="ヒラギノ角ゴ Pro W3" charset="-128"/>
            </a:endParaRPr>
          </a:p>
        </p:txBody>
      </p:sp>
    </p:spTree>
    <p:extLst>
      <p:ext uri="{BB962C8B-B14F-4D97-AF65-F5344CB8AC3E}">
        <p14:creationId xmlns:p14="http://schemas.microsoft.com/office/powerpoint/2010/main" val="2594419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a:solidFill>
              <a:srgbClr val="000000"/>
            </a:solidFill>
            <a:miter lim="800000"/>
            <a:headEnd/>
            <a:tailEnd/>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0"/>
              </a:spcBef>
            </a:pPr>
            <a:r>
              <a:rPr lang="en-US" altLang="en-US">
                <a:latin typeface="Arial" panose="020B0604020202020204" pitchFamily="34" charset="0"/>
              </a:rPr>
              <a:t>Uses advanced visual recognition techniques to see.</a:t>
            </a:r>
          </a:p>
        </p:txBody>
      </p:sp>
      <p:sp>
        <p:nvSpPr>
          <p:cNvPr id="20483"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734FC3DE-5F47-4EAD-8930-502FFCB9A403}" type="slidenum">
              <a:rPr lang="en-US" altLang="en-US">
                <a:ea typeface="ヒラギノ角ゴ Pro W3" charset="-128"/>
              </a:rPr>
              <a:pPr eaLnBrk="1" hangingPunct="1"/>
              <a:t>28</a:t>
            </a:fld>
            <a:endParaRPr lang="en-US" altLang="en-US">
              <a:ea typeface="ヒラギノ角ゴ Pro W3" charset="-128"/>
            </a:endParaRPr>
          </a:p>
        </p:txBody>
      </p:sp>
    </p:spTree>
    <p:extLst>
      <p:ext uri="{BB962C8B-B14F-4D97-AF65-F5344CB8AC3E}">
        <p14:creationId xmlns:p14="http://schemas.microsoft.com/office/powerpoint/2010/main" val="4173752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r>
              <a:rPr lang="en-US" sz="1400" b="1" dirty="0"/>
              <a:t>What is AlchemyData News API?</a:t>
            </a:r>
          </a:p>
          <a:p>
            <a:pPr indent="-173038"/>
            <a:r>
              <a:rPr lang="en-US" sz="1200" dirty="0"/>
              <a:t>AlchemyData News provides developers access to a hyper-relevant, curated dataset of news and blogs that has been enriched with AlchemyLanguage</a:t>
            </a:r>
          </a:p>
          <a:p>
            <a:pPr indent="-173038"/>
            <a:r>
              <a:rPr lang="en-US" sz="1200" dirty="0"/>
              <a:t>AlchemyData News indexes 250k to 350k mostly English language news and blog articles every day with historical search available for the past 60 days</a:t>
            </a:r>
          </a:p>
          <a:p>
            <a:endParaRPr lang="en-US" sz="1100" dirty="0"/>
          </a:p>
          <a:p>
            <a:pPr marL="0" indent="0">
              <a:buNone/>
            </a:pPr>
            <a:r>
              <a:rPr lang="en-US" sz="1400" b="1" dirty="0"/>
              <a:t>Why is it unique and differentiated than a news/blog data </a:t>
            </a:r>
            <a:r>
              <a:rPr lang="en-US" sz="1400" b="1" dirty="0" err="1"/>
              <a:t>firehose</a:t>
            </a:r>
            <a:r>
              <a:rPr lang="en-US" sz="1400" b="1" dirty="0"/>
              <a:t> provider?</a:t>
            </a:r>
          </a:p>
          <a:p>
            <a:pPr indent="-173038"/>
            <a:r>
              <a:rPr lang="en-US" sz="1200" dirty="0"/>
              <a:t>Query the News API directly with no need to acquire/enrich/store the </a:t>
            </a:r>
            <a:r>
              <a:rPr lang="en-US" sz="1200" dirty="0" err="1"/>
              <a:t>firehose</a:t>
            </a:r>
            <a:r>
              <a:rPr lang="en-US" sz="1200" dirty="0"/>
              <a:t> yourself</a:t>
            </a:r>
          </a:p>
          <a:p>
            <a:pPr indent="-173038"/>
            <a:r>
              <a:rPr lang="en-US" sz="1200" dirty="0"/>
              <a:t>Query using NLP going way beyond simple keyword based searches</a:t>
            </a:r>
          </a:p>
          <a:p>
            <a:pPr indent="-173038"/>
            <a:r>
              <a:rPr lang="en-US" sz="1200" dirty="0"/>
              <a:t>Retrieve counts as well as article source enabling you to build trend line and predictive features into your app</a:t>
            </a:r>
          </a:p>
          <a:p>
            <a:endParaRPr lang="en-US" sz="1100" b="1" dirty="0"/>
          </a:p>
          <a:p>
            <a:pPr marL="0" indent="0">
              <a:buNone/>
            </a:pPr>
            <a:r>
              <a:rPr lang="en-US" sz="1400" b="1" dirty="0"/>
              <a:t>Key Features:</a:t>
            </a:r>
          </a:p>
          <a:p>
            <a:pPr indent="-173038"/>
            <a:r>
              <a:rPr lang="en-US" sz="1200" dirty="0"/>
              <a:t>Peer into the past with Historical Backfills</a:t>
            </a:r>
          </a:p>
          <a:p>
            <a:pPr indent="-173038"/>
            <a:r>
              <a:rPr lang="en-US" sz="1200" dirty="0"/>
              <a:t>Full-coverage of English language news and blogs</a:t>
            </a:r>
          </a:p>
          <a:p>
            <a:pPr indent="-173038"/>
            <a:r>
              <a:rPr lang="en-US" sz="1200" dirty="0"/>
              <a:t>Highly relevant, highly programmable content that is pre-processed and enriched with AI (entities, concepts, keywords, sentiment)</a:t>
            </a:r>
          </a:p>
          <a:p>
            <a:pPr indent="-173038"/>
            <a:r>
              <a:rPr lang="en-US" sz="1200" dirty="0"/>
              <a:t>Extremely fast, low latency</a:t>
            </a:r>
          </a:p>
          <a:p>
            <a:pPr marL="0" indent="0">
              <a:buNone/>
            </a:pPr>
            <a:endParaRPr lang="en-US" sz="1100" b="1" dirty="0"/>
          </a:p>
          <a:p>
            <a:pPr marL="0" indent="0">
              <a:buNone/>
            </a:pPr>
            <a:r>
              <a:rPr lang="en-US" sz="1400" b="1" dirty="0"/>
              <a:t>Example Use Cases:</a:t>
            </a:r>
          </a:p>
          <a:p>
            <a:pPr indent="-173038"/>
            <a:r>
              <a:rPr lang="en-US" sz="1200" dirty="0"/>
              <a:t>Signal detection</a:t>
            </a:r>
          </a:p>
          <a:p>
            <a:pPr indent="-173038"/>
            <a:r>
              <a:rPr lang="en-US" sz="1200" dirty="0"/>
              <a:t>News alerting</a:t>
            </a:r>
          </a:p>
          <a:p>
            <a:pPr indent="-173038"/>
            <a:r>
              <a:rPr lang="en-US" sz="1200" dirty="0"/>
              <a:t>Event detection ("acquisitions")</a:t>
            </a:r>
          </a:p>
          <a:p>
            <a:pPr indent="-173038"/>
            <a:r>
              <a:rPr lang="en-US" sz="1200" dirty="0"/>
              <a:t>Trending topics, concepts, people in the news</a:t>
            </a:r>
          </a:p>
          <a:p>
            <a:pPr eaLnBrk="1" hangingPunct="1">
              <a:spcBef>
                <a:spcPct val="0"/>
              </a:spcBef>
            </a:pPr>
            <a:endParaRPr lang="en-US" altLang="en-US" dirty="0">
              <a:latin typeface="Arial" pitchFamily="34" charset="0"/>
            </a:endParaRPr>
          </a:p>
        </p:txBody>
      </p:sp>
      <p:sp>
        <p:nvSpPr>
          <p:cNvPr id="286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ヒラギノ角ゴ Pro W3" charset="-128"/>
              </a:defRPr>
            </a:lvl1pPr>
            <a:lvl2pPr marL="39346188" indent="-38871525" eaLnBrk="0" hangingPunct="0">
              <a:defRPr>
                <a:solidFill>
                  <a:schemeClr val="tx1"/>
                </a:solidFill>
                <a:latin typeface="Arial" pitchFamily="34" charset="0"/>
                <a:ea typeface="ヒラギノ角ゴ Pro W3" charset="-128"/>
              </a:defRPr>
            </a:lvl2pPr>
            <a:lvl3pPr marL="1143000" indent="-228600" eaLnBrk="0" hangingPunct="0">
              <a:defRPr>
                <a:solidFill>
                  <a:schemeClr val="tx1"/>
                </a:solidFill>
                <a:latin typeface="Arial" pitchFamily="34" charset="0"/>
                <a:ea typeface="ヒラギノ角ゴ Pro W3" charset="-128"/>
              </a:defRPr>
            </a:lvl3pPr>
            <a:lvl4pPr marL="1600200" indent="-228600" eaLnBrk="0" hangingPunct="0">
              <a:defRPr>
                <a:solidFill>
                  <a:schemeClr val="tx1"/>
                </a:solidFill>
                <a:latin typeface="Arial" pitchFamily="34" charset="0"/>
                <a:ea typeface="ヒラギノ角ゴ Pro W3" charset="-128"/>
              </a:defRPr>
            </a:lvl4pPr>
            <a:lvl5pPr marL="2057400" indent="-228600" eaLnBrk="0" hangingPunct="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pPr eaLnBrk="1" hangingPunct="1"/>
            <a:fld id="{B74F8F04-7BB5-45E3-AFCC-7E4032C4FE48}" type="slidenum">
              <a:rPr lang="en-US" altLang="en-US" smtClean="0"/>
              <a:pPr eaLnBrk="1" hangingPunct="1"/>
              <a:t>29</a:t>
            </a:fld>
            <a:endParaRPr lang="en-US" altLang="en-US" dirty="0"/>
          </a:p>
        </p:txBody>
      </p:sp>
    </p:spTree>
    <p:extLst>
      <p:ext uri="{BB962C8B-B14F-4D97-AF65-F5344CB8AC3E}">
        <p14:creationId xmlns:p14="http://schemas.microsoft.com/office/powerpoint/2010/main" val="236257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228" indent="-228228" eaLnBrk="1" hangingPunct="1">
              <a:spcBef>
                <a:spcPts val="106"/>
              </a:spcBef>
              <a:buFont typeface="Calibri" pitchFamily="34" charset="0"/>
              <a:buAutoNum type="arabicPeriod"/>
            </a:pPr>
            <a:r>
              <a:rPr lang="en-US" altLang="en-US" dirty="0">
                <a:cs typeface="Arial" pitchFamily="34" charset="0"/>
              </a:rPr>
              <a:t>Question is passed through he API</a:t>
            </a:r>
          </a:p>
          <a:p>
            <a:pPr marL="228228" indent="-228228" eaLnBrk="1" hangingPunct="1">
              <a:spcBef>
                <a:spcPts val="106"/>
              </a:spcBef>
              <a:buFont typeface="Calibri" pitchFamily="34" charset="0"/>
              <a:buAutoNum type="arabicPeriod"/>
            </a:pPr>
            <a:r>
              <a:rPr lang="en-US" altLang="ja-JP" dirty="0">
                <a:cs typeface="Arial" pitchFamily="34" charset="0"/>
              </a:rPr>
              <a:t>Watson decomposes the question to understand </a:t>
            </a:r>
            <a:r>
              <a:rPr lang="en-US" altLang="en-US" dirty="0">
                <a:cs typeface="Arial" pitchFamily="34" charset="0"/>
              </a:rPr>
              <a:t>multiple interpretations of</a:t>
            </a:r>
            <a:r>
              <a:rPr lang="en-US" altLang="ja-JP" dirty="0">
                <a:cs typeface="Arial" pitchFamily="34" charset="0"/>
              </a:rPr>
              <a:t> it</a:t>
            </a:r>
          </a:p>
          <a:p>
            <a:pPr marL="228228" indent="-228228" eaLnBrk="1" hangingPunct="1">
              <a:spcBef>
                <a:spcPts val="106"/>
              </a:spcBef>
              <a:buFont typeface="Calibri" pitchFamily="34" charset="0"/>
              <a:buAutoNum type="arabicPeriod"/>
            </a:pPr>
            <a:r>
              <a:rPr lang="en-US" altLang="ja-JP" dirty="0">
                <a:cs typeface="Arial" pitchFamily="34" charset="0"/>
              </a:rPr>
              <a:t>Generates hypothesis through multiple sources</a:t>
            </a:r>
          </a:p>
          <a:p>
            <a:pPr marL="228228" indent="-228228" eaLnBrk="1" hangingPunct="1">
              <a:spcBef>
                <a:spcPts val="106"/>
              </a:spcBef>
              <a:buFont typeface="Calibri" pitchFamily="34" charset="0"/>
              <a:buAutoNum type="arabicPeriod"/>
            </a:pPr>
            <a:r>
              <a:rPr lang="en-US" altLang="ja-JP" dirty="0">
                <a:cs typeface="Arial" pitchFamily="34" charset="0"/>
              </a:rPr>
              <a:t>Scores the hypothesis and evidence</a:t>
            </a:r>
          </a:p>
          <a:p>
            <a:pPr marL="228228" indent="-228228" eaLnBrk="1" hangingPunct="1">
              <a:spcBef>
                <a:spcPts val="106"/>
              </a:spcBef>
              <a:buFont typeface="Calibri" pitchFamily="34" charset="0"/>
              <a:buAutoNum type="arabicPeriod"/>
            </a:pPr>
            <a:r>
              <a:rPr lang="en-US" altLang="ja-JP" dirty="0">
                <a:cs typeface="Arial" pitchFamily="34" charset="0"/>
              </a:rPr>
              <a:t>Synthesis the scoring to generate a response</a:t>
            </a:r>
          </a:p>
          <a:p>
            <a:pPr marL="228228" indent="-228228" eaLnBrk="1" hangingPunct="1">
              <a:spcBef>
                <a:spcPts val="106"/>
              </a:spcBef>
              <a:buFont typeface="Calibri" pitchFamily="34" charset="0"/>
              <a:buAutoNum type="arabicPeriod"/>
            </a:pPr>
            <a:r>
              <a:rPr lang="en-US" altLang="ja-JP" dirty="0">
                <a:cs typeface="Arial" pitchFamily="34" charset="0"/>
              </a:rPr>
              <a:t>Delivers response Evidence </a:t>
            </a:r>
          </a:p>
          <a:p>
            <a:pPr marL="228228" indent="-228228" eaLnBrk="1" hangingPunct="1">
              <a:spcBef>
                <a:spcPct val="0"/>
              </a:spcBef>
            </a:pPr>
            <a:endParaRPr lang="en-US" altLang="en-US" dirty="0">
              <a:cs typeface="Arial" pitchFamily="34" charset="0"/>
            </a:endParaRPr>
          </a:p>
          <a:p>
            <a:pPr marL="228228" indent="-228228"/>
            <a:r>
              <a:rPr lang="en-US" altLang="en-US" b="1" dirty="0">
                <a:cs typeface="Arial" pitchFamily="34" charset="0"/>
              </a:rPr>
              <a:t>How does it work?</a:t>
            </a:r>
          </a:p>
          <a:p>
            <a:pPr marL="228228" indent="-228228"/>
            <a:r>
              <a:rPr lang="en-US" altLang="en-US" dirty="0">
                <a:cs typeface="Arial" pitchFamily="34" charset="0"/>
                <a:sym typeface="Helvetica Light" charset="0"/>
              </a:rPr>
              <a:t>Interprets and answers user questions directly based on primary data sources (brochures, web pages, manuals, records, etc.) that have been selected and gathered into a body of data or ‘corpus’.  The service returns candidate responses with associated confidence levels and links to supporting evidence.  The current data corpora on BlueMix focuses on the Travel and Healthcare industries.</a:t>
            </a:r>
          </a:p>
          <a:p>
            <a:pPr marL="228228" indent="-228228"/>
            <a:endParaRPr lang="en-US" altLang="en-US" dirty="0">
              <a:cs typeface="Arial" pitchFamily="34" charset="0"/>
            </a:endParaRPr>
          </a:p>
          <a:p>
            <a:pPr marL="228228" indent="-228228"/>
            <a:r>
              <a:rPr lang="en-US" altLang="en-US" b="1" dirty="0">
                <a:cs typeface="Arial" pitchFamily="34" charset="0"/>
              </a:rPr>
              <a:t>Use Cases-</a:t>
            </a:r>
            <a:endParaRPr lang="en-US" altLang="en-US" dirty="0">
              <a:cs typeface="Arial" pitchFamily="34" charset="0"/>
            </a:endParaRPr>
          </a:p>
          <a:p>
            <a:pPr marL="228228" indent="-228228"/>
            <a:r>
              <a:rPr lang="en-US" altLang="en-US" b="1" dirty="0">
                <a:solidFill>
                  <a:schemeClr val="accent1"/>
                </a:solidFill>
                <a:cs typeface="Arial" pitchFamily="34" charset="0"/>
                <a:sym typeface="Helvetica Light" charset="0"/>
              </a:rPr>
              <a:t>Healthcare</a:t>
            </a:r>
            <a:r>
              <a:rPr lang="en-US" altLang="en-US" dirty="0">
                <a:solidFill>
                  <a:schemeClr val="accent1"/>
                </a:solidFill>
                <a:cs typeface="Arial" pitchFamily="34" charset="0"/>
                <a:sym typeface="Helvetica Light" charset="0"/>
              </a:rPr>
              <a:t>:</a:t>
            </a:r>
            <a:r>
              <a:rPr lang="en-US" altLang="en-US" dirty="0">
                <a:cs typeface="Arial" pitchFamily="34" charset="0"/>
                <a:sym typeface="Helvetica Light" charset="0"/>
              </a:rPr>
              <a:t>  What is a stroke?  What is the cause of Wilson Disease?   </a:t>
            </a:r>
          </a:p>
          <a:p>
            <a:pPr marL="228228" indent="-228228"/>
            <a:r>
              <a:rPr lang="en-US" altLang="en-US" b="1" dirty="0">
                <a:solidFill>
                  <a:schemeClr val="accent1"/>
                </a:solidFill>
                <a:cs typeface="Arial" pitchFamily="34" charset="0"/>
                <a:sym typeface="Helvetica Light" charset="0"/>
              </a:rPr>
              <a:t>Travel:</a:t>
            </a:r>
            <a:r>
              <a:rPr lang="en-US" altLang="en-US" dirty="0">
                <a:cs typeface="Arial" pitchFamily="34" charset="0"/>
                <a:sym typeface="Helvetica Light" charset="0"/>
              </a:rPr>
              <a:t> Where is the best place to stay in Prague?</a:t>
            </a:r>
          </a:p>
          <a:p>
            <a:pPr marL="228228" indent="-228228" eaLnBrk="1" hangingPunct="1">
              <a:spcBef>
                <a:spcPct val="0"/>
              </a:spcBef>
            </a:pPr>
            <a:endParaRPr lang="en-US" altLang="en-US" dirty="0">
              <a:cs typeface="Arial" pitchFamily="34" charset="0"/>
            </a:endParaRPr>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Calibri" pitchFamily="34" charset="0"/>
                <a:ea typeface="MS PGothic" pitchFamily="34" charset="-128"/>
                <a:cs typeface="Arial" pitchFamily="34" charset="0"/>
              </a:defRPr>
            </a:lvl1pPr>
            <a:lvl2pPr marL="785372" indent="-302066" eaLnBrk="0" hangingPunct="0">
              <a:spcBef>
                <a:spcPct val="30000"/>
              </a:spcBef>
              <a:defRPr sz="1300">
                <a:solidFill>
                  <a:schemeClr val="tx1"/>
                </a:solidFill>
                <a:latin typeface="Calibri" pitchFamily="34" charset="0"/>
                <a:ea typeface="MS PGothic" pitchFamily="34" charset="-128"/>
                <a:cs typeface="Arial" pitchFamily="34" charset="0"/>
              </a:defRPr>
            </a:lvl2pPr>
            <a:lvl3pPr marL="1208265" indent="-241653" eaLnBrk="0" hangingPunct="0">
              <a:spcBef>
                <a:spcPct val="30000"/>
              </a:spcBef>
              <a:defRPr sz="1300">
                <a:solidFill>
                  <a:schemeClr val="tx1"/>
                </a:solidFill>
                <a:latin typeface="Calibri" pitchFamily="34" charset="0"/>
                <a:ea typeface="MS PGothic" pitchFamily="34" charset="-128"/>
                <a:cs typeface="Arial" pitchFamily="34" charset="0"/>
              </a:defRPr>
            </a:lvl3pPr>
            <a:lvl4pPr marL="1691571" indent="-241653" eaLnBrk="0" hangingPunct="0">
              <a:spcBef>
                <a:spcPct val="30000"/>
              </a:spcBef>
              <a:defRPr sz="1300">
                <a:solidFill>
                  <a:schemeClr val="tx1"/>
                </a:solidFill>
                <a:latin typeface="Calibri" pitchFamily="34" charset="0"/>
                <a:ea typeface="MS PGothic" pitchFamily="34" charset="-128"/>
                <a:cs typeface="Arial" pitchFamily="34" charset="0"/>
              </a:defRPr>
            </a:lvl4pPr>
            <a:lvl5pPr marL="2174878" indent="-241653" eaLnBrk="0" hangingPunct="0">
              <a:spcBef>
                <a:spcPct val="30000"/>
              </a:spcBef>
              <a:defRPr sz="1300">
                <a:solidFill>
                  <a:schemeClr val="tx1"/>
                </a:solidFill>
                <a:latin typeface="Calibri" pitchFamily="34" charset="0"/>
                <a:ea typeface="MS PGothic" pitchFamily="34" charset="-128"/>
                <a:cs typeface="Arial" pitchFamily="34" charset="0"/>
              </a:defRPr>
            </a:lvl5pPr>
            <a:lvl6pPr marL="2658184"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6pPr>
            <a:lvl7pPr marL="3141490"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7pPr>
            <a:lvl8pPr marL="3624796"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8pPr>
            <a:lvl9pPr marL="4108102"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9pPr>
          </a:lstStyle>
          <a:p>
            <a:pPr eaLnBrk="1" hangingPunct="1">
              <a:spcBef>
                <a:spcPct val="0"/>
              </a:spcBef>
            </a:pPr>
            <a:fld id="{C680F7C3-7FBC-4682-B648-9D74C38F0C7B}" type="slidenum">
              <a:rPr lang="en-US" altLang="en-US"/>
              <a:pPr eaLnBrk="1" hangingPunct="1">
                <a:spcBef>
                  <a:spcPct val="0"/>
                </a:spcBef>
              </a:pPr>
              <a:t>30</a:t>
            </a:fld>
            <a:endParaRPr lang="en-US" altLang="en-US" dirty="0"/>
          </a:p>
        </p:txBody>
      </p:sp>
    </p:spTree>
    <p:extLst>
      <p:ext uri="{BB962C8B-B14F-4D97-AF65-F5344CB8AC3E}">
        <p14:creationId xmlns:p14="http://schemas.microsoft.com/office/powerpoint/2010/main" val="565289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Watson Cognitive Services: Beta and Experimental services making their way to general availability</a:t>
            </a:r>
            <a:endParaRPr lang="en-US" altLang="en-US" dirty="0">
              <a:latin typeface="Arial" pitchFamily="34" charset="0"/>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ヒラギノ角ゴ Pro W3" charset="-128"/>
              </a:defRPr>
            </a:lvl1pPr>
            <a:lvl2pPr marL="39346188" indent="-38871525" eaLnBrk="0" hangingPunct="0">
              <a:defRPr>
                <a:solidFill>
                  <a:schemeClr val="tx1"/>
                </a:solidFill>
                <a:latin typeface="Arial" pitchFamily="34" charset="0"/>
                <a:ea typeface="ヒラギノ角ゴ Pro W3" charset="-128"/>
              </a:defRPr>
            </a:lvl2pPr>
            <a:lvl3pPr marL="1143000" indent="-228600" eaLnBrk="0" hangingPunct="0">
              <a:defRPr>
                <a:solidFill>
                  <a:schemeClr val="tx1"/>
                </a:solidFill>
                <a:latin typeface="Arial" pitchFamily="34" charset="0"/>
                <a:ea typeface="ヒラギノ角ゴ Pro W3" charset="-128"/>
              </a:defRPr>
            </a:lvl3pPr>
            <a:lvl4pPr marL="1600200" indent="-228600" eaLnBrk="0" hangingPunct="0">
              <a:defRPr>
                <a:solidFill>
                  <a:schemeClr val="tx1"/>
                </a:solidFill>
                <a:latin typeface="Arial" pitchFamily="34" charset="0"/>
                <a:ea typeface="ヒラギノ角ゴ Pro W3" charset="-128"/>
              </a:defRPr>
            </a:lvl4pPr>
            <a:lvl5pPr marL="2057400" indent="-228600" eaLnBrk="0" hangingPunct="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pPr eaLnBrk="1" hangingPunct="1"/>
            <a:fld id="{1AC765E1-67C5-428E-88E6-BB1CB4D92D0F}" type="slidenum">
              <a:rPr lang="en-US" altLang="en-US" smtClean="0"/>
              <a:pPr eaLnBrk="1" hangingPunct="1"/>
              <a:t>31</a:t>
            </a:fld>
            <a:endParaRPr lang="en-US" altLang="en-US" dirty="0"/>
          </a:p>
        </p:txBody>
      </p:sp>
    </p:spTree>
    <p:extLst>
      <p:ext uri="{BB962C8B-B14F-4D97-AF65-F5344CB8AC3E}">
        <p14:creationId xmlns:p14="http://schemas.microsoft.com/office/powerpoint/2010/main" val="2708861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E8C7DC-C301-43E2-99A0-C2FD841BA0B2}" type="slidenum">
              <a:rPr lang="en-US" smtClean="0"/>
              <a:pPr>
                <a:defRPr/>
              </a:pPr>
              <a:t>33</a:t>
            </a:fld>
            <a:endParaRPr lang="en-US" dirty="0"/>
          </a:p>
        </p:txBody>
      </p:sp>
    </p:spTree>
    <p:extLst>
      <p:ext uri="{BB962C8B-B14F-4D97-AF65-F5344CB8AC3E}">
        <p14:creationId xmlns:p14="http://schemas.microsoft.com/office/powerpoint/2010/main" val="2775913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a:solidFill>
              <a:srgbClr val="000000"/>
            </a:solidFill>
            <a:miter lim="800000"/>
            <a:headEnd/>
            <a:tailEnd/>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cs typeface="Arial" panose="020B0604020202020204" pitchFamily="34" charset="0"/>
              </a:rPr>
              <a:t>Add link to bluemix page before submitting</a:t>
            </a:r>
          </a:p>
        </p:txBody>
      </p:sp>
      <p:sp>
        <p:nvSpPr>
          <p:cNvPr id="19460"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F5771461-9AAE-4BB9-A529-5123CC672B5C}" type="slidenum">
              <a:rPr lang="en-US" altLang="en-US">
                <a:solidFill>
                  <a:srgbClr val="000000"/>
                </a:solidFill>
                <a:ea typeface="ヒラギノ角ゴ Pro W3" charset="-128"/>
                <a:cs typeface="Arial" panose="020B0604020202020204" pitchFamily="34" charset="0"/>
              </a:rPr>
              <a:pPr eaLnBrk="1" hangingPunct="1"/>
              <a:t>34</a:t>
            </a:fld>
            <a:endParaRPr lang="en-US" altLang="en-US">
              <a:solidFill>
                <a:srgbClr val="000000"/>
              </a:solidFill>
              <a:ea typeface="ヒラギノ角ゴ Pro W3" charset="-128"/>
              <a:cs typeface="Arial" panose="020B0604020202020204" pitchFamily="34" charset="0"/>
            </a:endParaRPr>
          </a:p>
        </p:txBody>
      </p:sp>
    </p:spTree>
    <p:extLst>
      <p:ext uri="{BB962C8B-B14F-4D97-AF65-F5344CB8AC3E}">
        <p14:creationId xmlns:p14="http://schemas.microsoft.com/office/powerpoint/2010/main" val="155830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cs typeface="Arial" pitchFamily="34" charset="0"/>
              </a:rPr>
              <a:t>How does it work?</a:t>
            </a:r>
          </a:p>
          <a:p>
            <a:r>
              <a:rPr lang="en-US" altLang="en-US" dirty="0">
                <a:cs typeface="Arial" pitchFamily="34" charset="0"/>
              </a:rPr>
              <a:t>The Concept Expansion service analyses text and interprets its meaning based on usage in other similar contexts.  For example, it could interpret </a:t>
            </a:r>
            <a:r>
              <a:rPr lang="ja-JP" altLang="en-US" dirty="0">
                <a:cs typeface="Arial" pitchFamily="34" charset="0"/>
              </a:rPr>
              <a:t>“</a:t>
            </a:r>
            <a:r>
              <a:rPr lang="en-US" altLang="ja-JP" dirty="0">
                <a:cs typeface="Arial" pitchFamily="34" charset="0"/>
              </a:rPr>
              <a:t>The Big Apple</a:t>
            </a:r>
            <a:r>
              <a:rPr lang="ja-JP" altLang="en-US" dirty="0">
                <a:cs typeface="Arial" pitchFamily="34" charset="0"/>
              </a:rPr>
              <a:t>”</a:t>
            </a:r>
            <a:r>
              <a:rPr lang="en-US" altLang="ja-JP" dirty="0">
                <a:cs typeface="Arial" pitchFamily="34" charset="0"/>
              </a:rPr>
              <a:t> as meaning </a:t>
            </a:r>
            <a:r>
              <a:rPr lang="ja-JP" altLang="en-US" dirty="0">
                <a:cs typeface="Arial" pitchFamily="34" charset="0"/>
              </a:rPr>
              <a:t>“</a:t>
            </a:r>
            <a:r>
              <a:rPr lang="en-US" altLang="ja-JP" dirty="0">
                <a:cs typeface="Arial" pitchFamily="34" charset="0"/>
              </a:rPr>
              <a:t>New York City</a:t>
            </a:r>
            <a:r>
              <a:rPr lang="ja-JP" altLang="en-US" dirty="0">
                <a:cs typeface="Arial" pitchFamily="34" charset="0"/>
              </a:rPr>
              <a:t>”</a:t>
            </a:r>
            <a:r>
              <a:rPr lang="en-US" altLang="ja-JP" dirty="0">
                <a:cs typeface="Arial" pitchFamily="34" charset="0"/>
              </a:rPr>
              <a:t>.  It can be used to create a dictionary of related words and concepts so that euphemisms, colloquialisms, or otherwise unclear phrases can be better understood and analyzed. </a:t>
            </a:r>
          </a:p>
          <a:p>
            <a:endParaRPr lang="en-US" altLang="en-US" dirty="0">
              <a:cs typeface="Arial" pitchFamily="34" charset="0"/>
            </a:endParaRPr>
          </a:p>
          <a:p>
            <a:r>
              <a:rPr lang="en-US" altLang="en-US" dirty="0">
                <a:cs typeface="Arial" pitchFamily="34" charset="0"/>
              </a:rPr>
              <a:t>Use Cases</a:t>
            </a:r>
          </a:p>
          <a:p>
            <a:r>
              <a:rPr lang="en-US" altLang="en-US" dirty="0">
                <a:cs typeface="Arial" pitchFamily="34" charset="0"/>
              </a:rPr>
              <a:t>Can be used to expand drug types</a:t>
            </a:r>
          </a:p>
        </p:txBody>
      </p:sp>
    </p:spTree>
    <p:extLst>
      <p:ext uri="{BB962C8B-B14F-4D97-AF65-F5344CB8AC3E}">
        <p14:creationId xmlns:p14="http://schemas.microsoft.com/office/powerpoint/2010/main" val="3241462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12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a:t>The Watson Developer Cloud is</a:t>
            </a:r>
            <a:r>
              <a:rPr lang="en-US" baseline="0" dirty="0"/>
              <a:t> a complete, self serve environment for developers with a growing set of Watson cognitive services.  </a:t>
            </a:r>
          </a:p>
          <a:p>
            <a:r>
              <a:rPr lang="en-US" baseline="0" dirty="0"/>
              <a:t>    Note:  WDC updates on Watson services may occur multiple times per month (additions, Beta to GA transitions, etc.). Please check the site for updates!  at  IBM.com/WatsonDeveloperCloud</a:t>
            </a:r>
          </a:p>
          <a:p>
            <a:endParaRPr lang="en-US" baseline="0" dirty="0"/>
          </a:p>
          <a:p>
            <a:r>
              <a:rPr lang="en-US" baseline="0"/>
              <a:t> The </a:t>
            </a:r>
            <a:r>
              <a:rPr lang="en-US" dirty="0"/>
              <a:t>Watson Developer Cloud environment</a:t>
            </a:r>
            <a:r>
              <a:rPr lang="en-US" baseline="0" dirty="0"/>
              <a:t> includes API’s &amp; SDK’s, documentation, demos, sample code, App Gallery, Forum, </a:t>
            </a:r>
            <a:r>
              <a:rPr lang="en-US" baseline="0"/>
              <a:t>etc.</a:t>
            </a:r>
            <a:endParaRPr lang="en-US" dirty="0"/>
          </a:p>
          <a:p>
            <a:endParaRPr lang="en-US" altLang="en-US" dirty="0">
              <a:ea typeface="ＭＳ Ｐゴシック" charset="-128"/>
            </a:endParaRPr>
          </a:p>
        </p:txBody>
      </p:sp>
      <p:sp>
        <p:nvSpPr>
          <p:cNvPr id="512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ヒラギノ角ゴ Pro W3" charset="-128"/>
              </a:defRPr>
            </a:lvl1pPr>
            <a:lvl2pPr marL="702756" indent="-270291" eaLnBrk="0" hangingPunct="0">
              <a:defRPr sz="2300">
                <a:solidFill>
                  <a:schemeClr val="tx1"/>
                </a:solidFill>
                <a:latin typeface="Arial" charset="0"/>
                <a:ea typeface="ヒラギノ角ゴ Pro W3" charset="-128"/>
              </a:defRPr>
            </a:lvl2pPr>
            <a:lvl3pPr marL="1081164" indent="-216233" eaLnBrk="0" hangingPunct="0">
              <a:defRPr sz="2300">
                <a:solidFill>
                  <a:schemeClr val="tx1"/>
                </a:solidFill>
                <a:latin typeface="Arial" charset="0"/>
                <a:ea typeface="ヒラギノ角ゴ Pro W3" charset="-128"/>
              </a:defRPr>
            </a:lvl3pPr>
            <a:lvl4pPr marL="1513629" indent="-216233" eaLnBrk="0" hangingPunct="0">
              <a:defRPr sz="2300">
                <a:solidFill>
                  <a:schemeClr val="tx1"/>
                </a:solidFill>
                <a:latin typeface="Arial" charset="0"/>
                <a:ea typeface="ヒラギノ角ゴ Pro W3" charset="-128"/>
              </a:defRPr>
            </a:lvl4pPr>
            <a:lvl5pPr marL="1946095" indent="-216233" eaLnBrk="0" hangingPunct="0">
              <a:defRPr sz="2300">
                <a:solidFill>
                  <a:schemeClr val="tx1"/>
                </a:solidFill>
                <a:latin typeface="Arial" charset="0"/>
                <a:ea typeface="ヒラギノ角ゴ Pro W3" charset="-128"/>
              </a:defRPr>
            </a:lvl5pPr>
            <a:lvl6pPr marL="2378560" indent="-216233" eaLnBrk="0" fontAlgn="base" hangingPunct="0">
              <a:spcBef>
                <a:spcPct val="0"/>
              </a:spcBef>
              <a:spcAft>
                <a:spcPct val="0"/>
              </a:spcAft>
              <a:defRPr sz="2300">
                <a:solidFill>
                  <a:schemeClr val="tx1"/>
                </a:solidFill>
                <a:latin typeface="Arial" charset="0"/>
                <a:ea typeface="ヒラギノ角ゴ Pro W3" charset="-128"/>
              </a:defRPr>
            </a:lvl6pPr>
            <a:lvl7pPr marL="2811026" indent="-216233" eaLnBrk="0" fontAlgn="base" hangingPunct="0">
              <a:spcBef>
                <a:spcPct val="0"/>
              </a:spcBef>
              <a:spcAft>
                <a:spcPct val="0"/>
              </a:spcAft>
              <a:defRPr sz="2300">
                <a:solidFill>
                  <a:schemeClr val="tx1"/>
                </a:solidFill>
                <a:latin typeface="Arial" charset="0"/>
                <a:ea typeface="ヒラギノ角ゴ Pro W3" charset="-128"/>
              </a:defRPr>
            </a:lvl7pPr>
            <a:lvl8pPr marL="3243491" indent="-216233" eaLnBrk="0" fontAlgn="base" hangingPunct="0">
              <a:spcBef>
                <a:spcPct val="0"/>
              </a:spcBef>
              <a:spcAft>
                <a:spcPct val="0"/>
              </a:spcAft>
              <a:defRPr sz="2300">
                <a:solidFill>
                  <a:schemeClr val="tx1"/>
                </a:solidFill>
                <a:latin typeface="Arial" charset="0"/>
                <a:ea typeface="ヒラギノ角ゴ Pro W3" charset="-128"/>
              </a:defRPr>
            </a:lvl8pPr>
            <a:lvl9pPr marL="3675957" indent="-216233" eaLnBrk="0" fontAlgn="base" hangingPunct="0">
              <a:spcBef>
                <a:spcPct val="0"/>
              </a:spcBef>
              <a:spcAft>
                <a:spcPct val="0"/>
              </a:spcAft>
              <a:defRPr sz="2300">
                <a:solidFill>
                  <a:schemeClr val="tx1"/>
                </a:solidFill>
                <a:latin typeface="Arial" charset="0"/>
                <a:ea typeface="ヒラギノ角ゴ Pro W3" charset="-128"/>
              </a:defRPr>
            </a:lvl9pPr>
          </a:lstStyle>
          <a:p>
            <a:pPr eaLnBrk="1" hangingPunct="1"/>
            <a:fld id="{50BAE1F4-62A9-D649-A95F-3F617837D966}" type="slidenum">
              <a:rPr lang="en-US" altLang="en-US" sz="1100">
                <a:solidFill>
                  <a:prstClr val="black"/>
                </a:solidFill>
              </a:rPr>
              <a:pPr eaLnBrk="1" hangingPunct="1"/>
              <a:t>6</a:t>
            </a:fld>
            <a:endParaRPr lang="en-US" altLang="en-US" sz="1100">
              <a:solidFill>
                <a:prstClr val="black"/>
              </a:solidFill>
            </a:endParaRPr>
          </a:p>
        </p:txBody>
      </p:sp>
    </p:spTree>
    <p:extLst>
      <p:ext uri="{BB962C8B-B14F-4D97-AF65-F5344CB8AC3E}">
        <p14:creationId xmlns:p14="http://schemas.microsoft.com/office/powerpoint/2010/main" val="1915296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a:solidFill>
              <a:srgbClr val="000000"/>
            </a:solidFill>
            <a:miter lim="800000"/>
            <a:headEnd/>
            <a:tailEnd/>
          </a:ln>
        </p:spPr>
      </p:sp>
      <p:sp>
        <p:nvSpPr>
          <p:cNvPr id="2150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latin typeface="Arial" panose="020B0604020202020204" pitchFamily="34" charset="0"/>
                <a:cs typeface="Arial" panose="020B0604020202020204" pitchFamily="34" charset="0"/>
              </a:rPr>
              <a:t>Add link to </a:t>
            </a:r>
            <a:r>
              <a:rPr lang="en-US" altLang="en-US" dirty="0" err="1">
                <a:latin typeface="Arial" panose="020B0604020202020204" pitchFamily="34" charset="0"/>
                <a:cs typeface="Arial" panose="020B0604020202020204" pitchFamily="34" charset="0"/>
              </a:rPr>
              <a:t>bluemix</a:t>
            </a:r>
            <a:r>
              <a:rPr lang="en-US" altLang="en-US" dirty="0">
                <a:latin typeface="Arial" panose="020B0604020202020204" pitchFamily="34" charset="0"/>
                <a:cs typeface="Arial" panose="020B0604020202020204" pitchFamily="34" charset="0"/>
              </a:rPr>
              <a:t> page before submitting</a:t>
            </a:r>
          </a:p>
        </p:txBody>
      </p:sp>
      <p:sp>
        <p:nvSpPr>
          <p:cNvPr id="21508"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MS PGothic" panose="020B0600070205080204" pitchFamily="34" charset="-128"/>
                <a:cs typeface="Arial" panose="020B0604020202020204" pitchFamily="34" charset="0"/>
              </a:defRPr>
            </a:lvl1pPr>
            <a:lvl2pPr marL="39346188" indent="-38871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2pPr>
            <a:lvl3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3pPr>
            <a:lvl4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4pPr>
            <a:lvl5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buClrTx/>
              <a:buSzTx/>
              <a:buFontTx/>
              <a:buNone/>
            </a:pPr>
            <a:fld id="{ABD81431-F2DE-43B0-A727-B7E9FF0031B9}" type="slidenum">
              <a:rPr lang="en-US" altLang="en-US" sz="1800">
                <a:latin typeface="Arial" panose="020B0604020202020204" pitchFamily="34" charset="0"/>
                <a:ea typeface="ヒラギノ角ゴ Pro W3" pitchFamily="1" charset="-128"/>
              </a:rPr>
              <a:pPr eaLnBrk="1" hangingPunct="1">
                <a:spcBef>
                  <a:spcPct val="0"/>
                </a:spcBef>
                <a:buClrTx/>
                <a:buSzTx/>
                <a:buFontTx/>
                <a:buNone/>
              </a:pPr>
              <a:t>49</a:t>
            </a:fld>
            <a:endParaRPr lang="en-US" altLang="en-US" sz="1800">
              <a:latin typeface="Arial" panose="020B0604020202020204" pitchFamily="34" charset="0"/>
              <a:ea typeface="ヒラギノ角ゴ Pro W3" pitchFamily="1" charset="-128"/>
            </a:endParaRPr>
          </a:p>
        </p:txBody>
      </p:sp>
    </p:spTree>
    <p:extLst>
      <p:ext uri="{BB962C8B-B14F-4D97-AF65-F5344CB8AC3E}">
        <p14:creationId xmlns:p14="http://schemas.microsoft.com/office/powerpoint/2010/main" val="2561613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a:solidFill>
              <a:srgbClr val="000000"/>
            </a:solidFill>
            <a:miter lim="800000"/>
            <a:headEnd/>
            <a:tailEnd/>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cs typeface="Arial" panose="020B0604020202020204" pitchFamily="34" charset="0"/>
              </a:rPr>
              <a:t>Add link to bluemix page before submitting</a:t>
            </a:r>
          </a:p>
        </p:txBody>
      </p:sp>
      <p:sp>
        <p:nvSpPr>
          <p:cNvPr id="19460"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MS PGothic" panose="020B0600070205080204" pitchFamily="34" charset="-128"/>
                <a:cs typeface="Arial" panose="020B0604020202020204" pitchFamily="34" charset="0"/>
              </a:defRPr>
            </a:lvl1pPr>
            <a:lvl2pPr marL="39346188" indent="-38871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2pPr>
            <a:lvl3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3pPr>
            <a:lvl4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4pPr>
            <a:lvl5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buClrTx/>
              <a:buSzTx/>
              <a:buFontTx/>
              <a:buNone/>
            </a:pPr>
            <a:fld id="{F56D8802-298C-490A-A265-C63417B4B66C}" type="slidenum">
              <a:rPr lang="en-US" altLang="en-US" sz="1800">
                <a:latin typeface="Arial" panose="020B0604020202020204" pitchFamily="34" charset="0"/>
                <a:ea typeface="ヒラギノ角ゴ Pro W3" charset="-128"/>
              </a:rPr>
              <a:pPr eaLnBrk="1" hangingPunct="1">
                <a:spcBef>
                  <a:spcPct val="0"/>
                </a:spcBef>
                <a:buClrTx/>
                <a:buSzTx/>
                <a:buFontTx/>
                <a:buNone/>
              </a:pPr>
              <a:t>50</a:t>
            </a:fld>
            <a:endParaRPr lang="en-US" altLang="en-US" sz="1800">
              <a:latin typeface="Arial" panose="020B0604020202020204" pitchFamily="34" charset="0"/>
              <a:ea typeface="ヒラギノ角ゴ Pro W3" charset="-128"/>
            </a:endParaRPr>
          </a:p>
        </p:txBody>
      </p:sp>
    </p:spTree>
    <p:extLst>
      <p:ext uri="{BB962C8B-B14F-4D97-AF65-F5344CB8AC3E}">
        <p14:creationId xmlns:p14="http://schemas.microsoft.com/office/powerpoint/2010/main" val="892726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cs typeface="Arial" pitchFamily="34" charset="0"/>
              </a:rPr>
              <a:t>3 mentions in yellow refer to the same person; so that you can infer that Avakov estimated the number of killed.</a:t>
            </a:r>
          </a:p>
          <a:p>
            <a:pPr eaLnBrk="1" hangingPunct="1">
              <a:spcBef>
                <a:spcPct val="0"/>
              </a:spcBef>
            </a:pPr>
            <a:endParaRPr lang="en-US" altLang="en-US" dirty="0">
              <a:cs typeface="Arial" pitchFamily="34" charset="0"/>
            </a:endParaRPr>
          </a:p>
          <a:p>
            <a:r>
              <a:rPr lang="en-US" altLang="en-US" b="1" dirty="0">
                <a:cs typeface="Arial" pitchFamily="34" charset="0"/>
              </a:rPr>
              <a:t>How does it work?</a:t>
            </a:r>
          </a:p>
          <a:p>
            <a:r>
              <a:rPr lang="en-US" altLang="en-US" dirty="0">
                <a:cs typeface="Arial" pitchFamily="34" charset="0"/>
                <a:sym typeface="Helvetica Light" charset="0"/>
              </a:rPr>
              <a:t>Parses sentences into their various components and detects relationships between the components.  It can process new terms (like people's names in a news feed) it has never analyzed before through contextual analysis.  Sentence components include parts of speech (noun, verb, adjective, conjunction, etc.) and functions (subjects, objects, predicates, etc.). The service maps the relationships between the components so that users or analytics engines can more easily understand the meaning of individual sentences and documents.</a:t>
            </a:r>
          </a:p>
          <a:p>
            <a:endParaRPr lang="en-US" altLang="en-US" dirty="0">
              <a:cs typeface="Arial" pitchFamily="34" charset="0"/>
            </a:endParaRPr>
          </a:p>
          <a:p>
            <a:r>
              <a:rPr lang="en-US" altLang="en-US" b="1" dirty="0">
                <a:cs typeface="Arial" pitchFamily="34" charset="0"/>
              </a:rPr>
              <a:t>Use Cases-</a:t>
            </a:r>
            <a:endParaRPr lang="en-US" altLang="en-US" dirty="0">
              <a:cs typeface="Arial" pitchFamily="34" charset="0"/>
            </a:endParaRPr>
          </a:p>
          <a:p>
            <a:r>
              <a:rPr lang="en-US" altLang="en-US" dirty="0">
                <a:cs typeface="Arial" pitchFamily="34" charset="0"/>
                <a:sym typeface="Helvetica Light" charset="0"/>
              </a:rPr>
              <a:t>The service can analyze a news article and pull out the relevant people, organization, event type, date/time, or location of actions taken.  It then can relate the components such as what adjective describes what noun and what action a subject takes upon what object.</a:t>
            </a:r>
          </a:p>
          <a:p>
            <a:pPr eaLnBrk="1" hangingPunct="1">
              <a:spcBef>
                <a:spcPct val="0"/>
              </a:spcBef>
            </a:pPr>
            <a:endParaRPr lang="en-US" altLang="en-US" dirty="0">
              <a:cs typeface="Arial" pitchFamily="34" charset="0"/>
            </a:endParaRPr>
          </a:p>
          <a:p>
            <a:pPr eaLnBrk="1" hangingPunct="1">
              <a:spcBef>
                <a:spcPct val="0"/>
              </a:spcBef>
            </a:pPr>
            <a:endParaRPr lang="en-US" altLang="en-US" dirty="0">
              <a:cs typeface="Arial" pitchFamily="34" charset="0"/>
            </a:endParaRPr>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300">
                <a:solidFill>
                  <a:schemeClr val="tx1"/>
                </a:solidFill>
                <a:latin typeface="Calibri" pitchFamily="34" charset="0"/>
                <a:ea typeface="MS PGothic" pitchFamily="34" charset="-128"/>
                <a:cs typeface="Arial" pitchFamily="34" charset="0"/>
              </a:defRPr>
            </a:lvl1pPr>
            <a:lvl2pPr marL="785372" indent="-302066" eaLnBrk="0" hangingPunct="0">
              <a:spcBef>
                <a:spcPct val="30000"/>
              </a:spcBef>
              <a:defRPr sz="1300">
                <a:solidFill>
                  <a:schemeClr val="tx1"/>
                </a:solidFill>
                <a:latin typeface="Calibri" pitchFamily="34" charset="0"/>
                <a:ea typeface="MS PGothic" pitchFamily="34" charset="-128"/>
                <a:cs typeface="Arial" pitchFamily="34" charset="0"/>
              </a:defRPr>
            </a:lvl2pPr>
            <a:lvl3pPr marL="1208265" indent="-241653" eaLnBrk="0" hangingPunct="0">
              <a:spcBef>
                <a:spcPct val="30000"/>
              </a:spcBef>
              <a:defRPr sz="1300">
                <a:solidFill>
                  <a:schemeClr val="tx1"/>
                </a:solidFill>
                <a:latin typeface="Calibri" pitchFamily="34" charset="0"/>
                <a:ea typeface="MS PGothic" pitchFamily="34" charset="-128"/>
                <a:cs typeface="Arial" pitchFamily="34" charset="0"/>
              </a:defRPr>
            </a:lvl3pPr>
            <a:lvl4pPr marL="1691571" indent="-241653" eaLnBrk="0" hangingPunct="0">
              <a:spcBef>
                <a:spcPct val="30000"/>
              </a:spcBef>
              <a:defRPr sz="1300">
                <a:solidFill>
                  <a:schemeClr val="tx1"/>
                </a:solidFill>
                <a:latin typeface="Calibri" pitchFamily="34" charset="0"/>
                <a:ea typeface="MS PGothic" pitchFamily="34" charset="-128"/>
                <a:cs typeface="Arial" pitchFamily="34" charset="0"/>
              </a:defRPr>
            </a:lvl4pPr>
            <a:lvl5pPr marL="2174878" indent="-241653" eaLnBrk="0" hangingPunct="0">
              <a:spcBef>
                <a:spcPct val="30000"/>
              </a:spcBef>
              <a:defRPr sz="1300">
                <a:solidFill>
                  <a:schemeClr val="tx1"/>
                </a:solidFill>
                <a:latin typeface="Calibri" pitchFamily="34" charset="0"/>
                <a:ea typeface="MS PGothic" pitchFamily="34" charset="-128"/>
                <a:cs typeface="Arial" pitchFamily="34" charset="0"/>
              </a:defRPr>
            </a:lvl5pPr>
            <a:lvl6pPr marL="2658184"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6pPr>
            <a:lvl7pPr marL="3141490"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7pPr>
            <a:lvl8pPr marL="3624796"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8pPr>
            <a:lvl9pPr marL="4108102" indent="-241653" defTabSz="483306" eaLnBrk="0" fontAlgn="base" hangingPunct="0">
              <a:spcBef>
                <a:spcPct val="30000"/>
              </a:spcBef>
              <a:spcAft>
                <a:spcPct val="0"/>
              </a:spcAft>
              <a:defRPr sz="1300">
                <a:solidFill>
                  <a:schemeClr val="tx1"/>
                </a:solidFill>
                <a:latin typeface="Calibri" pitchFamily="34" charset="0"/>
                <a:ea typeface="MS PGothic" pitchFamily="34" charset="-128"/>
                <a:cs typeface="Arial" pitchFamily="34" charset="0"/>
              </a:defRPr>
            </a:lvl9pPr>
          </a:lstStyle>
          <a:p>
            <a:pPr eaLnBrk="1" hangingPunct="1">
              <a:spcBef>
                <a:spcPct val="0"/>
              </a:spcBef>
            </a:pPr>
            <a:fld id="{0554F018-27C2-4B19-9E3C-6E8FFBA4843A}" type="slidenum">
              <a:rPr lang="en-US" altLang="en-US">
                <a:solidFill>
                  <a:srgbClr val="000000"/>
                </a:solidFill>
              </a:rPr>
              <a:pPr eaLnBrk="1" hangingPunct="1">
                <a:spcBef>
                  <a:spcPct val="0"/>
                </a:spcBef>
              </a:pPr>
              <a:t>51</a:t>
            </a:fld>
            <a:endParaRPr lang="en-US" altLang="en-US" dirty="0">
              <a:solidFill>
                <a:srgbClr val="000000"/>
              </a:solidFill>
            </a:endParaRPr>
          </a:p>
        </p:txBody>
      </p:sp>
    </p:spTree>
    <p:extLst>
      <p:ext uri="{BB962C8B-B14F-4D97-AF65-F5344CB8AC3E}">
        <p14:creationId xmlns:p14="http://schemas.microsoft.com/office/powerpoint/2010/main" val="877516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FB0BE1-4F15-2846-9952-379B45965D27}" type="slidenum">
              <a:rPr lang="en-US" smtClean="0"/>
              <a:pPr>
                <a:defRPr/>
              </a:pPr>
              <a:t>52</a:t>
            </a:fld>
            <a:endParaRPr lang="en-US" dirty="0"/>
          </a:p>
        </p:txBody>
      </p:sp>
    </p:spTree>
    <p:extLst>
      <p:ext uri="{BB962C8B-B14F-4D97-AF65-F5344CB8AC3E}">
        <p14:creationId xmlns:p14="http://schemas.microsoft.com/office/powerpoint/2010/main" val="171106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5x7</a:t>
            </a:r>
            <a:r>
              <a:rPr lang="en-US" baseline="0" dirty="0"/>
              <a:t> Handout available with short links to developer resources:  App Gallery, sample code, Watson Developer Community, a Watson Forum for asking questions, etc. </a:t>
            </a:r>
            <a:endParaRPr lang="en-US" dirty="0"/>
          </a:p>
        </p:txBody>
      </p:sp>
      <p:sp>
        <p:nvSpPr>
          <p:cNvPr id="4" name="Slide Number Placeholder 3"/>
          <p:cNvSpPr>
            <a:spLocks noGrp="1"/>
          </p:cNvSpPr>
          <p:nvPr>
            <p:ph type="sldNum" sz="quarter" idx="10"/>
          </p:nvPr>
        </p:nvSpPr>
        <p:spPr/>
        <p:txBody>
          <a:bodyPr/>
          <a:lstStyle/>
          <a:p>
            <a:fld id="{2935FA9F-7D3F-5741-9EE6-6623220EF666}" type="slidenum">
              <a:rPr lang="en-US" smtClean="0"/>
              <a:pPr/>
              <a:t>17</a:t>
            </a:fld>
            <a:endParaRPr lang="en-US" dirty="0"/>
          </a:p>
        </p:txBody>
      </p:sp>
    </p:spTree>
    <p:extLst>
      <p:ext uri="{BB962C8B-B14F-4D97-AF65-F5344CB8AC3E}">
        <p14:creationId xmlns:p14="http://schemas.microsoft.com/office/powerpoint/2010/main" val="3167653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a:solidFill>
              <a:srgbClr val="000000"/>
            </a:solidFill>
            <a:miter lim="800000"/>
            <a:headEnd/>
            <a:tailEnd/>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latin typeface="Arial" panose="020B0604020202020204" pitchFamily="34" charset="0"/>
                <a:cs typeface="Arial" panose="020B0604020202020204" pitchFamily="34" charset="0"/>
              </a:rPr>
              <a:t>Add link to </a:t>
            </a:r>
            <a:r>
              <a:rPr lang="en-US" altLang="en-US" dirty="0" err="1">
                <a:latin typeface="Arial" panose="020B0604020202020204" pitchFamily="34" charset="0"/>
                <a:cs typeface="Arial" panose="020B0604020202020204" pitchFamily="34" charset="0"/>
              </a:rPr>
              <a:t>bluemix</a:t>
            </a:r>
            <a:r>
              <a:rPr lang="en-US" altLang="en-US" dirty="0">
                <a:latin typeface="Arial" panose="020B0604020202020204" pitchFamily="34" charset="0"/>
                <a:cs typeface="Arial" panose="020B0604020202020204" pitchFamily="34" charset="0"/>
              </a:rPr>
              <a:t> page before submitting</a:t>
            </a:r>
          </a:p>
        </p:txBody>
      </p:sp>
      <p:sp>
        <p:nvSpPr>
          <p:cNvPr id="21508"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MS PGothic" panose="020B0600070205080204" pitchFamily="34" charset="-128"/>
                <a:cs typeface="Arial" panose="020B0604020202020204" pitchFamily="34" charset="0"/>
              </a:defRPr>
            </a:lvl1pPr>
            <a:lvl2pPr marL="39346188" indent="-38871525">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2pPr>
            <a:lvl3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3pPr>
            <a:lvl4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4pPr>
            <a:lvl5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buClrTx/>
              <a:buSzTx/>
              <a:buFontTx/>
              <a:buNone/>
            </a:pPr>
            <a:fld id="{ABD81431-F2DE-43B0-A727-B7E9FF0031B9}" type="slidenum">
              <a:rPr lang="en-US" altLang="en-US" sz="1800">
                <a:latin typeface="Arial" panose="020B0604020202020204" pitchFamily="34" charset="0"/>
                <a:ea typeface="ヒラギノ角ゴ Pro W3" pitchFamily="1" charset="-128"/>
              </a:rPr>
              <a:pPr eaLnBrk="1" hangingPunct="1">
                <a:spcBef>
                  <a:spcPct val="0"/>
                </a:spcBef>
                <a:buClrTx/>
                <a:buSzTx/>
                <a:buFontTx/>
                <a:buNone/>
              </a:pPr>
              <a:t>18</a:t>
            </a:fld>
            <a:endParaRPr lang="en-US" altLang="en-US" sz="1800">
              <a:latin typeface="Arial" panose="020B0604020202020204" pitchFamily="34" charset="0"/>
              <a:ea typeface="ヒラギノ角ゴ Pro W3" pitchFamily="1" charset="-128"/>
            </a:endParaRPr>
          </a:p>
        </p:txBody>
      </p:sp>
    </p:spTree>
    <p:extLst>
      <p:ext uri="{BB962C8B-B14F-4D97-AF65-F5344CB8AC3E}">
        <p14:creationId xmlns:p14="http://schemas.microsoft.com/office/powerpoint/2010/main" val="3551302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ln>
            <a:solidFill>
              <a:srgbClr val="000000"/>
            </a:solidFill>
            <a:miter lim="800000"/>
            <a:headEnd/>
            <a:tailEnd/>
          </a:ln>
        </p:spPr>
      </p:sp>
      <p:sp>
        <p:nvSpPr>
          <p:cNvPr id="18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Add link to bluemix page before submitting</a:t>
            </a:r>
          </a:p>
        </p:txBody>
      </p:sp>
      <p:sp>
        <p:nvSpPr>
          <p:cNvPr id="18435" name="Slide Number Placeholder 3"/>
          <p:cNvSpPr>
            <a:spLocks noGrp="1"/>
          </p:cNvSpPr>
          <p:nvPr>
            <p:ph type="sldNum" sz="quarter" idx="4294967295"/>
          </p:nvPr>
        </p:nvSpPr>
        <p:spPr bwMode="auto">
          <a:xfrm>
            <a:off x="4143375"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fld id="{09B92EAF-4B6C-4667-B33E-6E5FD8D38903}" type="slidenum">
              <a:rPr lang="en-US" altLang="en-US">
                <a:solidFill>
                  <a:srgbClr val="000000"/>
                </a:solidFill>
                <a:ea typeface="ヒラギノ角ゴ Pro W3" charset="-128"/>
              </a:rPr>
              <a:pPr eaLnBrk="1" hangingPunct="1"/>
              <a:t>20</a:t>
            </a:fld>
            <a:endParaRPr lang="en-US" altLang="en-US">
              <a:solidFill>
                <a:srgbClr val="000000"/>
              </a:solidFill>
              <a:ea typeface="ヒラギノ角ゴ Pro W3" charset="-128"/>
            </a:endParaRPr>
          </a:p>
        </p:txBody>
      </p:sp>
    </p:spTree>
    <p:extLst>
      <p:ext uri="{BB962C8B-B14F-4D97-AF65-F5344CB8AC3E}">
        <p14:creationId xmlns:p14="http://schemas.microsoft.com/office/powerpoint/2010/main" val="839440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a:t>Use Cases</a:t>
            </a:r>
          </a:p>
          <a:p>
            <a:r>
              <a:rPr lang="en-US" b="1" dirty="0"/>
              <a:t>Brand Analytics</a:t>
            </a:r>
            <a:endParaRPr lang="en-US" dirty="0"/>
          </a:p>
          <a:p>
            <a:r>
              <a:rPr lang="en-US" dirty="0"/>
              <a:t>Measure the brand personality and compare/contrast with your customers to deliver an actionable recommendations</a:t>
            </a:r>
          </a:p>
          <a:p>
            <a:r>
              <a:rPr lang="en-US" b="1" dirty="0"/>
              <a:t>Market segmentation, Campaign Management, or Promotions</a:t>
            </a:r>
            <a:endParaRPr lang="en-US" dirty="0"/>
          </a:p>
          <a:p>
            <a:r>
              <a:rPr lang="en-US" dirty="0"/>
              <a:t>Develop a market segmentation which allows marketers to individualize its campaigns or promotions </a:t>
            </a:r>
          </a:p>
          <a:p>
            <a:r>
              <a:rPr lang="en-US" b="1" dirty="0"/>
              <a:t>Customer Care</a:t>
            </a:r>
            <a:endParaRPr lang="en-US" dirty="0"/>
          </a:p>
          <a:p>
            <a:r>
              <a:rPr lang="en-US" dirty="0"/>
              <a:t>Individualize customer care by providing  personality traits to drive a 1:1 response</a:t>
            </a:r>
          </a:p>
          <a:p>
            <a:r>
              <a:rPr lang="en-US" b="1" dirty="0"/>
              <a:t>Matching, (Recruitment, University Admission, Love)</a:t>
            </a:r>
            <a:endParaRPr lang="en-US" dirty="0"/>
          </a:p>
          <a:p>
            <a:r>
              <a:rPr lang="en-US" dirty="0"/>
              <a:t>Apply individualized traits to match individuals to other individuals, jobs, universities, </a:t>
            </a:r>
            <a:r>
              <a:rPr lang="en-US" dirty="0" err="1"/>
              <a:t>etc.</a:t>
            </a:r>
            <a:r>
              <a:rPr lang="en-US" dirty="0" err="1">
                <a:hlinkClick r:id="rId3"/>
              </a:rPr>
              <a:t>Watson</a:t>
            </a:r>
            <a:r>
              <a:rPr lang="en-US" dirty="0">
                <a:hlinkClick r:id="rId3"/>
              </a:rPr>
              <a:t> Personality Insights-Case Studies_v7.pptx</a:t>
            </a:r>
            <a:endParaRPr lang="en-US" dirty="0"/>
          </a:p>
          <a:p>
            <a:r>
              <a:rPr lang="en-US" b="1" dirty="0"/>
              <a:t>View Case Studies:</a:t>
            </a:r>
            <a:r>
              <a:rPr lang="en-US" dirty="0"/>
              <a:t> </a:t>
            </a:r>
            <a:r>
              <a:rPr lang="en-US" dirty="0">
                <a:hlinkClick r:id="rId3"/>
              </a:rPr>
              <a:t>Watson Personality Insights-Case Studies_v7.pptx</a:t>
            </a:r>
            <a:endParaRPr lang="en-US" dirty="0"/>
          </a:p>
          <a:p>
            <a:pPr eaLnBrk="1" hangingPunct="1">
              <a:spcBef>
                <a:spcPct val="0"/>
              </a:spcBef>
            </a:pPr>
            <a:endParaRPr lang="en-US" altLang="en-US" dirty="0">
              <a:latin typeface="Arial" pitchFamily="34" charset="0"/>
            </a:endParaRP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ヒラギノ角ゴ Pro W3" charset="-128"/>
              </a:defRPr>
            </a:lvl1pPr>
            <a:lvl2pPr marL="39346188" indent="-38871525" eaLnBrk="0" hangingPunct="0">
              <a:defRPr>
                <a:solidFill>
                  <a:schemeClr val="tx1"/>
                </a:solidFill>
                <a:latin typeface="Arial" pitchFamily="34" charset="0"/>
                <a:ea typeface="ヒラギノ角ゴ Pro W3" charset="-128"/>
              </a:defRPr>
            </a:lvl2pPr>
            <a:lvl3pPr marL="1143000" indent="-228600" eaLnBrk="0" hangingPunct="0">
              <a:defRPr>
                <a:solidFill>
                  <a:schemeClr val="tx1"/>
                </a:solidFill>
                <a:latin typeface="Arial" pitchFamily="34" charset="0"/>
                <a:ea typeface="ヒラギノ角ゴ Pro W3" charset="-128"/>
              </a:defRPr>
            </a:lvl3pPr>
            <a:lvl4pPr marL="1600200" indent="-228600" eaLnBrk="0" hangingPunct="0">
              <a:defRPr>
                <a:solidFill>
                  <a:schemeClr val="tx1"/>
                </a:solidFill>
                <a:latin typeface="Arial" pitchFamily="34" charset="0"/>
                <a:ea typeface="ヒラギノ角ゴ Pro W3" charset="-128"/>
              </a:defRPr>
            </a:lvl4pPr>
            <a:lvl5pPr marL="2057400" indent="-228600" eaLnBrk="0" hangingPunct="0">
              <a:defRPr>
                <a:solidFill>
                  <a:schemeClr val="tx1"/>
                </a:solidFill>
                <a:latin typeface="Arial"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charset="-128"/>
              </a:defRPr>
            </a:lvl9pPr>
          </a:lstStyle>
          <a:p>
            <a:pPr eaLnBrk="1" hangingPunct="1"/>
            <a:fld id="{EECDC0DA-F892-4C9C-8948-7CE50316A92D}" type="slidenum">
              <a:rPr lang="en-US" altLang="en-US" smtClean="0"/>
              <a:pPr eaLnBrk="1" hangingPunct="1"/>
              <a:t>21</a:t>
            </a:fld>
            <a:endParaRPr lang="en-US" altLang="en-US" dirty="0"/>
          </a:p>
        </p:txBody>
      </p:sp>
    </p:spTree>
    <p:extLst>
      <p:ext uri="{BB962C8B-B14F-4D97-AF65-F5344CB8AC3E}">
        <p14:creationId xmlns:p14="http://schemas.microsoft.com/office/powerpoint/2010/main" val="55234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254">
              <a:defRPr/>
            </a:pPr>
            <a:endParaRPr lang="en-US" dirty="0"/>
          </a:p>
        </p:txBody>
      </p:sp>
      <p:sp>
        <p:nvSpPr>
          <p:cNvPr id="4" name="Slide Number Placeholder 3"/>
          <p:cNvSpPr>
            <a:spLocks noGrp="1"/>
          </p:cNvSpPr>
          <p:nvPr>
            <p:ph type="sldNum" sz="quarter" idx="10"/>
          </p:nvPr>
        </p:nvSpPr>
        <p:spPr/>
        <p:txBody>
          <a:bodyPr/>
          <a:lstStyle/>
          <a:p>
            <a:pPr>
              <a:defRPr/>
            </a:pPr>
            <a:fld id="{3FFB0BE1-4F15-2846-9952-379B45965D27}" type="slidenum">
              <a:rPr lang="en-US" smtClean="0"/>
              <a:pPr>
                <a:defRPr/>
              </a:pPr>
              <a:t>22</a:t>
            </a:fld>
            <a:endParaRPr lang="en-US" dirty="0"/>
          </a:p>
        </p:txBody>
      </p:sp>
    </p:spTree>
    <p:extLst>
      <p:ext uri="{BB962C8B-B14F-4D97-AF65-F5344CB8AC3E}">
        <p14:creationId xmlns:p14="http://schemas.microsoft.com/office/powerpoint/2010/main" val="2506897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1" dirty="0">
                <a:cs typeface="Arial" pitchFamily="34" charset="0"/>
              </a:rPr>
              <a:t>Alternate</a:t>
            </a:r>
            <a:r>
              <a:rPr lang="en-US" altLang="en-US" b="1" baseline="0" dirty="0">
                <a:cs typeface="Arial" pitchFamily="34" charset="0"/>
              </a:rPr>
              <a:t> </a:t>
            </a:r>
            <a:r>
              <a:rPr lang="en-US" altLang="en-US" b="1" dirty="0">
                <a:cs typeface="Arial" pitchFamily="34" charset="0"/>
              </a:rPr>
              <a:t>Use Case</a:t>
            </a:r>
            <a:r>
              <a:rPr lang="en-US" altLang="en-US" b="1" baseline="0" dirty="0">
                <a:cs typeface="Arial" pitchFamily="34" charset="0"/>
              </a:rPr>
              <a:t> example:   </a:t>
            </a:r>
            <a:r>
              <a:rPr lang="en-US" altLang="en-US" sz="1200" dirty="0"/>
              <a:t>A forum administrator wishes to translate user-generated content between English, Spanish, and Portuguese to enable communication between users in the US, UK, and Brazil.</a:t>
            </a:r>
          </a:p>
          <a:p>
            <a:endParaRPr lang="en-US" altLang="en-US" dirty="0">
              <a:cs typeface="Arial" pitchFamily="34" charset="0"/>
            </a:endParaRPr>
          </a:p>
          <a:p>
            <a:r>
              <a:rPr lang="en-US" altLang="en-US" dirty="0">
                <a:cs typeface="Arial" pitchFamily="34" charset="0"/>
              </a:rPr>
              <a:t>A French speaking help desk representative is assisting a Portuguese speaking customer through a chat session and is able to interact through the translation service</a:t>
            </a:r>
          </a:p>
          <a:p>
            <a:endParaRPr lang="en-US" altLang="en-US" b="1" dirty="0">
              <a:cs typeface="Arial" pitchFamily="34" charset="0"/>
            </a:endParaRPr>
          </a:p>
          <a:p>
            <a:endParaRPr lang="en-US" altLang="en-US" b="1" dirty="0">
              <a:cs typeface="Arial" pitchFamily="34" charset="0"/>
            </a:endParaRPr>
          </a:p>
          <a:p>
            <a:r>
              <a:rPr lang="en-US" altLang="en-US" b="1" dirty="0">
                <a:cs typeface="Arial" pitchFamily="34" charset="0"/>
              </a:rPr>
              <a:t>How does it work?</a:t>
            </a:r>
          </a:p>
          <a:p>
            <a:r>
              <a:rPr lang="en-US" altLang="en-US" dirty="0">
                <a:cs typeface="Arial" pitchFamily="34" charset="0"/>
              </a:rPr>
              <a:t>The Language Translation service converts text input in one language into a destination language for the end user. Translation is available among (see domain</a:t>
            </a:r>
            <a:r>
              <a:rPr lang="en-US" altLang="en-US" baseline="0" dirty="0">
                <a:cs typeface="Arial" pitchFamily="34" charset="0"/>
              </a:rPr>
              <a:t> &amp; languages above) </a:t>
            </a:r>
            <a:endParaRPr lang="en-US" altLang="en-US" dirty="0">
              <a:cs typeface="Arial" pitchFamily="34" charset="0"/>
            </a:endParaRPr>
          </a:p>
          <a:p>
            <a:endParaRPr lang="en-US" altLang="en-US" dirty="0">
              <a:cs typeface="Arial" pitchFamily="34" charset="0"/>
            </a:endParaRPr>
          </a:p>
          <a:p>
            <a:r>
              <a:rPr lang="en-US" altLang="en-US" b="1" dirty="0">
                <a:cs typeface="Arial" pitchFamily="34" charset="0"/>
              </a:rPr>
              <a:t>Announcement blog</a:t>
            </a:r>
            <a:r>
              <a:rPr lang="en-US" altLang="en-US" b="1" baseline="0" dirty="0">
                <a:cs typeface="Arial" pitchFamily="34" charset="0"/>
              </a:rPr>
              <a:t> extract – for June 25 GA</a:t>
            </a:r>
          </a:p>
          <a:p>
            <a:r>
              <a:rPr lang="en-US" sz="1200" kern="1200" dirty="0">
                <a:solidFill>
                  <a:schemeClr val="tx1"/>
                </a:solidFill>
                <a:effectLst/>
                <a:latin typeface="Calibri" panose="020F0502020204030204" pitchFamily="34" charset="0"/>
                <a:ea typeface="ヒラギノ角ゴ Pro W3"/>
                <a:cs typeface="ヒラギノ角ゴ Pro W3"/>
              </a:rPr>
              <a:t>Language Translation enables high-quality, domain-specific translation in the News, Conversational, and Patent domains</a:t>
            </a:r>
            <a:endParaRPr lang="en-US" altLang="en-US" b="1" baseline="0" dirty="0">
              <a:cs typeface="Arial" pitchFamily="34" charset="0"/>
            </a:endParaRPr>
          </a:p>
          <a:p>
            <a:r>
              <a:rPr lang="en-US" sz="1200" u="sng" kern="1200" dirty="0">
                <a:solidFill>
                  <a:schemeClr val="tx1"/>
                </a:solidFill>
                <a:effectLst/>
                <a:latin typeface="Calibri" panose="020F0502020204030204" pitchFamily="34" charset="0"/>
                <a:ea typeface="ヒラギノ角ゴ Pro W3"/>
                <a:cs typeface="ヒラギノ角ゴ Pro W3"/>
                <a:hlinkClick r:id="rId3"/>
              </a:rPr>
              <a:t>Language Translation</a:t>
            </a:r>
            <a:r>
              <a:rPr lang="en-US" sz="1200" kern="1200" dirty="0">
                <a:solidFill>
                  <a:schemeClr val="tx1"/>
                </a:solidFill>
                <a:effectLst/>
                <a:latin typeface="Calibri" panose="020F0502020204030204" pitchFamily="34" charset="0"/>
                <a:ea typeface="ヒラギノ角ゴ Pro W3"/>
                <a:cs typeface="ヒラギノ角ゴ Pro W3"/>
              </a:rPr>
              <a:t> will now include support for: </a:t>
            </a:r>
          </a:p>
          <a:p>
            <a:pPr lvl="0"/>
            <a:r>
              <a:rPr lang="en-US" sz="1200" kern="1200" dirty="0">
                <a:solidFill>
                  <a:schemeClr val="tx1"/>
                </a:solidFill>
                <a:effectLst/>
                <a:latin typeface="Calibri" panose="020F0502020204030204" pitchFamily="34" charset="0"/>
                <a:ea typeface="ヒラギノ角ゴ Pro W3"/>
                <a:cs typeface="ヒラギノ角ゴ Pro W3"/>
              </a:rPr>
              <a:t>Language Identification, to identify which language the textual input was written in</a:t>
            </a:r>
          </a:p>
          <a:p>
            <a:pPr lvl="0"/>
            <a:r>
              <a:rPr lang="en-US" sz="1200" u="sng" kern="1200" dirty="0">
                <a:solidFill>
                  <a:schemeClr val="tx1"/>
                </a:solidFill>
                <a:effectLst/>
                <a:latin typeface="Calibri" panose="020F0502020204030204" pitchFamily="34" charset="0"/>
                <a:ea typeface="ヒラギノ角ゴ Pro W3"/>
                <a:cs typeface="ヒラギノ角ゴ Pro W3"/>
              </a:rPr>
              <a:t>The News domain</a:t>
            </a:r>
            <a:r>
              <a:rPr lang="en-US" sz="1200" kern="1200" dirty="0">
                <a:solidFill>
                  <a:schemeClr val="tx1"/>
                </a:solidFill>
                <a:effectLst/>
                <a:latin typeface="Calibri" panose="020F0502020204030204" pitchFamily="34" charset="0"/>
                <a:ea typeface="ヒラギノ角ゴ Pro W3"/>
                <a:cs typeface="ヒラギノ角ゴ Pro W3"/>
              </a:rPr>
              <a:t> , to translate English to / from French, Spanish, Portuguese, or Arabic</a:t>
            </a:r>
          </a:p>
          <a:p>
            <a:pPr lvl="0"/>
            <a:r>
              <a:rPr lang="en-US" sz="1200" u="sng" kern="1200" dirty="0">
                <a:solidFill>
                  <a:schemeClr val="tx1"/>
                </a:solidFill>
                <a:effectLst/>
                <a:latin typeface="Calibri" panose="020F0502020204030204" pitchFamily="34" charset="0"/>
                <a:ea typeface="ヒラギノ角ゴ Pro W3"/>
                <a:cs typeface="ヒラギノ角ゴ Pro W3"/>
              </a:rPr>
              <a:t>The Conversational domain</a:t>
            </a:r>
            <a:r>
              <a:rPr lang="en-US" sz="1200" kern="1200" dirty="0">
                <a:solidFill>
                  <a:schemeClr val="tx1"/>
                </a:solidFill>
                <a:effectLst/>
                <a:latin typeface="Calibri" panose="020F0502020204030204" pitchFamily="34" charset="0"/>
                <a:ea typeface="ヒラギノ角ゴ Pro W3"/>
                <a:cs typeface="ヒラギノ角ゴ Pro W3"/>
              </a:rPr>
              <a:t> , to translate English to / from Spanish or Portuguese</a:t>
            </a:r>
          </a:p>
          <a:p>
            <a:pPr lvl="0"/>
            <a:r>
              <a:rPr lang="en-US" sz="1200" u="sng" kern="1200" dirty="0">
                <a:solidFill>
                  <a:schemeClr val="tx1"/>
                </a:solidFill>
                <a:effectLst/>
                <a:latin typeface="Calibri" panose="020F0502020204030204" pitchFamily="34" charset="0"/>
                <a:ea typeface="ヒラギノ角ゴ Pro W3"/>
                <a:cs typeface="ヒラギノ角ゴ Pro W3"/>
              </a:rPr>
              <a:t>The Patent domain, </a:t>
            </a:r>
            <a:r>
              <a:rPr lang="en-US" sz="1200" kern="1200" dirty="0">
                <a:solidFill>
                  <a:schemeClr val="tx1"/>
                </a:solidFill>
                <a:effectLst/>
                <a:latin typeface="Calibri" panose="020F0502020204030204" pitchFamily="34" charset="0"/>
                <a:ea typeface="ヒラギノ角ゴ Pro W3"/>
                <a:cs typeface="ヒラギノ角ゴ Pro W3"/>
              </a:rPr>
              <a:t> to translate Spanish, Portuguese, Japanese, or Korean to English</a:t>
            </a:r>
          </a:p>
          <a:p>
            <a:pPr lvl="0"/>
            <a:endParaRPr lang="en-US" sz="1200" kern="1200" dirty="0">
              <a:solidFill>
                <a:schemeClr val="tx1"/>
              </a:solidFill>
              <a:effectLst/>
              <a:latin typeface="Calibri" panose="020F0502020204030204" pitchFamily="34" charset="0"/>
              <a:ea typeface="ヒラギノ角ゴ Pro W3"/>
              <a:cs typeface="ヒラギノ角ゴ Pro W3"/>
            </a:endParaRPr>
          </a:p>
          <a:p>
            <a:pPr lvl="0"/>
            <a:r>
              <a:rPr lang="en-US" sz="1200" b="1" u="sng" kern="1200" dirty="0">
                <a:solidFill>
                  <a:schemeClr val="tx1"/>
                </a:solidFill>
                <a:effectLst/>
                <a:latin typeface="Calibri" panose="020F0502020204030204" pitchFamily="34" charset="0"/>
                <a:ea typeface="ヒラギノ角ゴ Pro W3"/>
                <a:cs typeface="ヒラギノ角ゴ Pro W3"/>
              </a:rPr>
              <a:t>Language Identification (included) </a:t>
            </a:r>
          </a:p>
          <a:p>
            <a:r>
              <a:rPr lang="en-US" altLang="en-US" b="1" dirty="0">
                <a:cs typeface="Arial" pitchFamily="34" charset="0"/>
              </a:rPr>
              <a:t>How does it work?</a:t>
            </a:r>
          </a:p>
          <a:p>
            <a:r>
              <a:rPr lang="en-US" altLang="en-US" dirty="0">
                <a:cs typeface="Arial" pitchFamily="34" charset="0"/>
              </a:rPr>
              <a:t>Language Identification detects the language in which text is written. This helps inform next steps such as translation, voice </a:t>
            </a:r>
            <a:r>
              <a:rPr lang="en-US" altLang="en-US" dirty="0">
                <a:cs typeface="Arial" pitchFamily="34" charset="0"/>
                <a:sym typeface="Helvetica Light" charset="0"/>
              </a:rPr>
              <a:t>to text, or direct analysis. Today, the service can identify 15 languages – Arabic; Chinese (Simplified); Chinese (Traditional); Cyrillic; Danish; Dutch; English; Farsi; Finnish; French; German; Greek; Hebrew; Hindi; Icelandic; Italian; Japanese; Korean; Norwegian (Bokmal); Norwegian (Nynorsk); Portuguese; Spanish; Swedish; Turkish; Urdu</a:t>
            </a:r>
          </a:p>
          <a:p>
            <a:pPr lvl="0"/>
            <a:endParaRPr lang="en-US" sz="1200" kern="1200" dirty="0">
              <a:solidFill>
                <a:schemeClr val="tx1"/>
              </a:solidFill>
              <a:effectLst/>
              <a:latin typeface="Calibri" panose="020F0502020204030204" pitchFamily="34" charset="0"/>
              <a:ea typeface="ヒラギノ角ゴ Pro W3"/>
              <a:cs typeface="ヒラギノ角ゴ Pro W3"/>
            </a:endParaRPr>
          </a:p>
          <a:p>
            <a:endParaRPr lang="en-US" sz="1200" u="sng" kern="1200" dirty="0">
              <a:solidFill>
                <a:schemeClr val="tx1"/>
              </a:solidFill>
              <a:effectLst/>
              <a:latin typeface="Calibri" panose="020F0502020204030204" pitchFamily="34" charset="0"/>
              <a:ea typeface="ヒラギノ角ゴ Pro W3"/>
              <a:cs typeface="ヒラギノ角ゴ Pro W3"/>
              <a:hlinkClick r:id="rId4"/>
            </a:endParaRPr>
          </a:p>
          <a:p>
            <a:endParaRPr lang="en-US" altLang="en-US" dirty="0">
              <a:cs typeface="Arial" pitchFamily="34" charset="0"/>
            </a:endParaRPr>
          </a:p>
        </p:txBody>
      </p:sp>
    </p:spTree>
    <p:extLst>
      <p:ext uri="{BB962C8B-B14F-4D97-AF65-F5344CB8AC3E}">
        <p14:creationId xmlns:p14="http://schemas.microsoft.com/office/powerpoint/2010/main" val="4125793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UPDATED with June release capabilities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4266"/>
                </a:solidFill>
                <a:cs typeface="MS PGothic" charset="0"/>
              </a:rPr>
              <a:t>Mobile</a:t>
            </a:r>
            <a:r>
              <a:rPr lang="en-US" sz="1200" baseline="0" dirty="0">
                <a:solidFill>
                  <a:srgbClr val="004266"/>
                </a:solidFill>
                <a:cs typeface="MS PGothic" charset="0"/>
              </a:rPr>
              <a:t> apps can also be included under Use Cases</a:t>
            </a:r>
            <a:endParaRPr lang="en-US" sz="1200" dirty="0">
              <a:solidFill>
                <a:srgbClr val="004266"/>
              </a:solidFill>
              <a:cs typeface="MS PGothic" charset="0"/>
            </a:endParaRPr>
          </a:p>
          <a:p>
            <a:endParaRPr lang="en-US" dirty="0"/>
          </a:p>
          <a:p>
            <a:pPr marL="0" indent="0" eaLnBrk="0" hangingPunct="0">
              <a:spcBef>
                <a:spcPts val="100"/>
              </a:spcBef>
              <a:buFont typeface="Wingdings" pitchFamily="2" charset="2"/>
              <a:buNone/>
              <a:defRPr/>
            </a:pPr>
            <a:r>
              <a:rPr lang="en-US" altLang="en-US" sz="1200" b="1" kern="0" dirty="0">
                <a:solidFill>
                  <a:schemeClr val="tx1"/>
                </a:solidFill>
              </a:rPr>
              <a:t>Example Use Cases</a:t>
            </a:r>
            <a:endParaRPr lang="en-US" altLang="en-US" sz="1200" kern="0" dirty="0">
              <a:solidFill>
                <a:schemeClr val="tx1"/>
              </a:solidFill>
            </a:endParaRPr>
          </a:p>
          <a:p>
            <a:pPr marL="173038" indent="-173038" fontAlgn="b">
              <a:spcBef>
                <a:spcPts val="0"/>
              </a:spcBef>
              <a:buFont typeface="Arial"/>
              <a:buChar char="•"/>
              <a:defRPr/>
            </a:pPr>
            <a:r>
              <a:rPr lang="en-US" altLang="en-US" sz="1200" dirty="0">
                <a:solidFill>
                  <a:schemeClr val="tx1"/>
                </a:solidFill>
              </a:rPr>
              <a:t>Call center – recorded audio transcription</a:t>
            </a:r>
            <a:endParaRPr lang="en-US" altLang="en-US" sz="1200" dirty="0">
              <a:solidFill>
                <a:srgbClr val="FF0000"/>
              </a:solidFill>
            </a:endParaRPr>
          </a:p>
          <a:p>
            <a:pPr marL="173038" indent="-173038" fontAlgn="b">
              <a:buFont typeface="Arial"/>
              <a:buChar char="•"/>
              <a:defRPr/>
            </a:pPr>
            <a:r>
              <a:rPr lang="en-US" altLang="en-US" sz="1200" dirty="0">
                <a:solidFill>
                  <a:schemeClr val="tx1"/>
                </a:solidFill>
              </a:rPr>
              <a:t>Voice-control of devices or applications</a:t>
            </a:r>
          </a:p>
          <a:p>
            <a:pPr marL="173038" indent="-173038" fontAlgn="b">
              <a:buFont typeface="Arial"/>
              <a:buChar char="•"/>
              <a:defRPr/>
            </a:pPr>
            <a:r>
              <a:rPr lang="en-US" altLang="en-US" sz="1200" dirty="0">
                <a:solidFill>
                  <a:schemeClr val="tx1"/>
                </a:solidFill>
              </a:rPr>
              <a:t>Transcription of meetings, lectures and conference calls </a:t>
            </a:r>
          </a:p>
          <a:p>
            <a:pPr marL="173038" indent="-173038" fontAlgn="b">
              <a:buFont typeface="Arial"/>
              <a:buChar char="•"/>
              <a:defRPr/>
            </a:pPr>
            <a:r>
              <a:rPr lang="en-US" altLang="en-US" sz="1200" dirty="0">
                <a:solidFill>
                  <a:schemeClr val="tx1"/>
                </a:solidFill>
              </a:rPr>
              <a:t>Dictation of emails.    Mobile apps. </a:t>
            </a:r>
          </a:p>
          <a:p>
            <a:endParaRPr lang="en-US" dirty="0"/>
          </a:p>
        </p:txBody>
      </p:sp>
      <p:sp>
        <p:nvSpPr>
          <p:cNvPr id="4" name="Slide Number Placeholder 3"/>
          <p:cNvSpPr>
            <a:spLocks noGrp="1"/>
          </p:cNvSpPr>
          <p:nvPr>
            <p:ph type="sldNum" sz="quarter" idx="10"/>
          </p:nvPr>
        </p:nvSpPr>
        <p:spPr/>
        <p:txBody>
          <a:bodyPr/>
          <a:lstStyle/>
          <a:p>
            <a:pPr>
              <a:defRPr/>
            </a:pPr>
            <a:fld id="{42E8C7DC-C301-43E2-99A0-C2FD841BA0B2}" type="slidenum">
              <a:rPr lang="en-US" smtClean="0"/>
              <a:pPr>
                <a:defRPr/>
              </a:pPr>
              <a:t>24</a:t>
            </a:fld>
            <a:endParaRPr lang="en-US" dirty="0"/>
          </a:p>
        </p:txBody>
      </p:sp>
    </p:spTree>
    <p:extLst>
      <p:ext uri="{BB962C8B-B14F-4D97-AF65-F5344CB8AC3E}">
        <p14:creationId xmlns:p14="http://schemas.microsoft.com/office/powerpoint/2010/main" val="469780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full_blue_bkgrnd"/>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0" descr="earth1"/>
          <p:cNvPicPr>
            <a:picLocks noChangeAspect="1" noChangeArrowheads="1"/>
          </p:cNvPicPr>
          <p:nvPr userDrawn="1"/>
        </p:nvPicPr>
        <p:blipFill>
          <a:blip r:embed="rId3"/>
          <a:srcRect t="11313" r="42799" b="3836"/>
          <a:stretch>
            <a:fillRect/>
          </a:stretch>
        </p:blipFill>
        <p:spPr bwMode="auto">
          <a:xfrm>
            <a:off x="4529138" y="0"/>
            <a:ext cx="4691062" cy="6858000"/>
          </a:xfrm>
          <a:prstGeom prst="rect">
            <a:avLst/>
          </a:prstGeom>
          <a:noFill/>
          <a:ln w="9525">
            <a:noFill/>
            <a:miter lim="800000"/>
            <a:headEnd/>
            <a:tailEnd/>
          </a:ln>
        </p:spPr>
      </p:pic>
      <p:pic>
        <p:nvPicPr>
          <p:cNvPr id="6" name="Picture 8" descr="IBM_logo_blue"/>
          <p:cNvPicPr>
            <a:picLocks noChangeAspect="1" noChangeArrowheads="1"/>
          </p:cNvPicPr>
          <p:nvPr userDrawn="1"/>
        </p:nvPicPr>
        <p:blipFill>
          <a:blip r:embed="rId4"/>
          <a:srcRect/>
          <a:stretch>
            <a:fillRect/>
          </a:stretch>
        </p:blipFill>
        <p:spPr bwMode="auto">
          <a:xfrm>
            <a:off x="457200" y="6153150"/>
            <a:ext cx="609600" cy="247650"/>
          </a:xfrm>
          <a:prstGeom prst="rect">
            <a:avLst/>
          </a:prstGeom>
          <a:noFill/>
          <a:ln w="9525">
            <a:noFill/>
            <a:miter lim="800000"/>
            <a:headEnd/>
            <a:tailEnd/>
          </a:ln>
        </p:spPr>
      </p:pic>
      <p:pic>
        <p:nvPicPr>
          <p:cNvPr id="7" name="Picture 9" descr="IBM_Watson_logo_blue"/>
          <p:cNvPicPr>
            <a:picLocks noChangeAspect="1" noChangeArrowheads="1"/>
          </p:cNvPicPr>
          <p:nvPr userDrawn="1"/>
        </p:nvPicPr>
        <p:blipFill>
          <a:blip r:embed="rId5"/>
          <a:srcRect/>
          <a:stretch>
            <a:fillRect/>
          </a:stretch>
        </p:blipFill>
        <p:spPr bwMode="auto">
          <a:xfrm>
            <a:off x="454025" y="593725"/>
            <a:ext cx="1755775" cy="244475"/>
          </a:xfrm>
          <a:prstGeom prst="rect">
            <a:avLst/>
          </a:prstGeom>
          <a:noFill/>
          <a:ln w="9525">
            <a:noFill/>
            <a:miter lim="800000"/>
            <a:headEnd/>
            <a:tailEnd/>
          </a:ln>
        </p:spPr>
      </p:pic>
      <p:sp>
        <p:nvSpPr>
          <p:cNvPr id="3074" name="Rectangle 2"/>
          <p:cNvSpPr>
            <a:spLocks noGrp="1" noChangeArrowheads="1"/>
          </p:cNvSpPr>
          <p:nvPr>
            <p:ph type="ctrTitle"/>
          </p:nvPr>
        </p:nvSpPr>
        <p:spPr>
          <a:xfrm>
            <a:off x="457200" y="2130425"/>
            <a:ext cx="4953000" cy="1470025"/>
          </a:xfrm>
        </p:spPr>
        <p:txBody>
          <a:bodyPr anchor="b"/>
          <a:lstStyle>
            <a:lvl1pPr>
              <a:lnSpc>
                <a:spcPct val="90000"/>
              </a:lnSpc>
              <a:defRPr sz="4000"/>
            </a:lvl1pPr>
          </a:lstStyle>
          <a:p>
            <a:pPr lvl="0"/>
            <a:r>
              <a:rPr lang="en-US" noProof="0"/>
              <a:t>Click to edit Master title style</a:t>
            </a:r>
          </a:p>
        </p:txBody>
      </p:sp>
      <p:sp>
        <p:nvSpPr>
          <p:cNvPr id="3075" name="Rectangle 3"/>
          <p:cNvSpPr>
            <a:spLocks noGrp="1" noChangeArrowheads="1"/>
          </p:cNvSpPr>
          <p:nvPr>
            <p:ph type="subTitle" idx="1"/>
          </p:nvPr>
        </p:nvSpPr>
        <p:spPr>
          <a:xfrm>
            <a:off x="457200" y="3886200"/>
            <a:ext cx="4800600" cy="1752600"/>
          </a:xfrm>
        </p:spPr>
        <p:txBody>
          <a:bodyPr/>
          <a:lstStyle>
            <a:lvl1pPr marL="0" indent="0">
              <a:lnSpc>
                <a:spcPct val="90000"/>
              </a:lnSpc>
              <a:buFontTx/>
              <a:buNone/>
              <a:defRPr sz="1800" b="1">
                <a:solidFill>
                  <a:srgbClr val="00B2F2"/>
                </a:solidFill>
              </a:defRPr>
            </a:lvl1pPr>
          </a:lstStyle>
          <a:p>
            <a:pPr lvl="0"/>
            <a:r>
              <a:rPr lang="en-US" noProof="0"/>
              <a:t>Click to edit Master subtitle style</a:t>
            </a:r>
          </a:p>
        </p:txBody>
      </p:sp>
      <p:sp>
        <p:nvSpPr>
          <p:cNvPr id="8" name="Rectangle 5"/>
          <p:cNvSpPr>
            <a:spLocks noGrp="1" noChangeArrowheads="1"/>
          </p:cNvSpPr>
          <p:nvPr>
            <p:ph type="ftr" sz="quarter" idx="10"/>
          </p:nvPr>
        </p:nvSpPr>
        <p:spPr>
          <a:xfrm>
            <a:off x="457200" y="6477000"/>
            <a:ext cx="5562600" cy="2444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40" tIns="45720" rIns="91440" bIns="45720"/>
          <a:lstStyle>
            <a:lvl1pPr>
              <a:defRPr sz="1000">
                <a:latin typeface="Arial" charset="0"/>
                <a:ea typeface="ヒラギノ角ゴ Pro W3" charset="0"/>
              </a:defRPr>
            </a:lvl1pPr>
          </a:lstStyle>
          <a:p>
            <a:pPr>
              <a:defRPr/>
            </a:pPr>
            <a:endParaRPr lang="en-US" dirty="0"/>
          </a:p>
        </p:txBody>
      </p:sp>
      <p:sp>
        <p:nvSpPr>
          <p:cNvPr id="9" name="Rectangle 6"/>
          <p:cNvSpPr>
            <a:spLocks noGrp="1" noChangeArrowheads="1"/>
          </p:cNvSpPr>
          <p:nvPr>
            <p:ph type="sldNum" sz="quarter" idx="11"/>
          </p:nvPr>
        </p:nvSpPr>
        <p:spPr>
          <a:xfrm>
            <a:off x="6553200" y="6477000"/>
            <a:ext cx="2133600" cy="2444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40" tIns="45720" rIns="91440" bIns="45720"/>
          <a:lstStyle>
            <a:lvl1pPr>
              <a:defRPr sz="1000"/>
            </a:lvl1pPr>
          </a:lstStyle>
          <a:p>
            <a:pPr>
              <a:defRPr/>
            </a:pPr>
            <a:fld id="{9BBB9954-B314-4AF9-8DA4-43D9F1745F85}" type="slidenum">
              <a:rPr lang="en-US" altLang="en-US"/>
              <a:pPr>
                <a:defRPr/>
              </a:pPr>
              <a:t>‹#›</a:t>
            </a:fld>
            <a:endParaRPr lang="en-US"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ltLang="en-US" dirty="0"/>
              <a:t>  </a:t>
            </a:r>
          </a:p>
          <a:p>
            <a:pPr>
              <a:defRPr/>
            </a:pPr>
            <a:fld id="{F28F980D-537E-4D6B-B479-679D2D983F94}" type="slidenum">
              <a:rPr lang="en-US" altLang="en-US"/>
              <a:pPr>
                <a:defRPr/>
              </a:pPr>
              <a:t>‹#›</a:t>
            </a:fld>
            <a:endParaRPr lang="en-US"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20763"/>
            <a:ext cx="2057400"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20763"/>
            <a:ext cx="6019800" cy="5105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ltLang="en-US" dirty="0"/>
              <a:t>  </a:t>
            </a:r>
          </a:p>
          <a:p>
            <a:pPr>
              <a:defRPr/>
            </a:pPr>
            <a:fld id="{E7DEF2CD-8A2D-4FE3-8415-6D572820FE34}" type="slidenum">
              <a:rPr lang="en-US" altLang="en-US"/>
              <a:pPr>
                <a:defRPr/>
              </a:pPr>
              <a:t>‹#›</a:t>
            </a:fld>
            <a:endParaRPr lang="en-US"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20763"/>
            <a:ext cx="8229600" cy="579437"/>
          </a:xfrm>
        </p:spPr>
        <p:txBody>
          <a:bodyPr/>
          <a:lstStyle/>
          <a:p>
            <a:r>
              <a:rPr lang="en-US"/>
              <a:t>Click to edit Master title style</a:t>
            </a:r>
          </a:p>
        </p:txBody>
      </p:sp>
      <p:sp>
        <p:nvSpPr>
          <p:cNvPr id="3" name="Text Placeholder 2"/>
          <p:cNvSpPr>
            <a:spLocks noGrp="1"/>
          </p:cNvSpPr>
          <p:nvPr>
            <p:ph type="body" sz="half" idx="1"/>
          </p:nvPr>
        </p:nvSpPr>
        <p:spPr>
          <a:xfrm>
            <a:off x="457200" y="2286000"/>
            <a:ext cx="1866900" cy="384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476500" y="2286000"/>
            <a:ext cx="1866900" cy="184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476500" y="4281488"/>
            <a:ext cx="1866900" cy="184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7" name="Rectangle 6"/>
          <p:cNvSpPr>
            <a:spLocks noGrp="1" noChangeArrowheads="1"/>
          </p:cNvSpPr>
          <p:nvPr>
            <p:ph type="sldNum" sz="quarter" idx="11"/>
          </p:nvPr>
        </p:nvSpPr>
        <p:spPr>
          <a:ln/>
        </p:spPr>
        <p:txBody>
          <a:bodyPr/>
          <a:lstStyle>
            <a:lvl1pPr>
              <a:defRPr/>
            </a:lvl1pPr>
          </a:lstStyle>
          <a:p>
            <a:pPr>
              <a:defRPr/>
            </a:pPr>
            <a:r>
              <a:rPr lang="en-US" altLang="en-US" dirty="0"/>
              <a:t>  </a:t>
            </a:r>
          </a:p>
          <a:p>
            <a:pPr>
              <a:defRPr/>
            </a:pPr>
            <a:fld id="{1B5EF1B6-936B-4234-84F8-D2AD04A7821E}" type="slidenum">
              <a:rPr lang="en-US" altLang="en-US"/>
              <a:pPr>
                <a:defRPr/>
              </a:pPr>
              <a:t>‹#›</a:t>
            </a:fld>
            <a:endParaRPr lang="en-US"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7" name="Text Placeholder 6"/>
          <p:cNvSpPr>
            <a:spLocks noGrp="1"/>
          </p:cNvSpPr>
          <p:nvPr>
            <p:ph type="body" sz="quarter" idx="16" hasCustomPrompt="1"/>
          </p:nvPr>
        </p:nvSpPr>
        <p:spPr>
          <a:xfrm>
            <a:off x="3079750" y="553796"/>
            <a:ext cx="5645150" cy="862450"/>
          </a:xfrm>
        </p:spPr>
        <p:txBody>
          <a:bodyPr/>
          <a:lstStyle>
            <a:lvl1pPr marL="0" indent="0">
              <a:buNone/>
              <a:defRPr baseline="0">
                <a:solidFill>
                  <a:schemeClr val="tx1"/>
                </a:solidFill>
                <a:latin typeface="Franklin Gothic Medium"/>
                <a:cs typeface="Franklin Gothic Medium"/>
              </a:defRPr>
            </a:lvl1pPr>
          </a:lstStyle>
          <a:p>
            <a:pPr lvl="0"/>
            <a:r>
              <a:rPr lang="en-US" dirty="0"/>
              <a:t>What We’re About to Cover</a:t>
            </a:r>
          </a:p>
        </p:txBody>
      </p:sp>
      <p:sp>
        <p:nvSpPr>
          <p:cNvPr id="9" name="Text Placeholder 8"/>
          <p:cNvSpPr>
            <a:spLocks noGrp="1"/>
          </p:cNvSpPr>
          <p:nvPr>
            <p:ph type="body" sz="quarter" idx="17"/>
          </p:nvPr>
        </p:nvSpPr>
        <p:spPr>
          <a:xfrm>
            <a:off x="3079750" y="1718733"/>
            <a:ext cx="5645150" cy="4411133"/>
          </a:xfrm>
        </p:spPr>
        <p:txBody>
          <a:bodyPr>
            <a:normAutofit/>
          </a:bodyPr>
          <a:lstStyle>
            <a:lvl1pPr marL="514350" indent="-514350">
              <a:buFont typeface="+mj-lt"/>
              <a:buAutoNum type="arabicPeriod"/>
              <a:defRPr sz="2800">
                <a:solidFill>
                  <a:srgbClr val="414141"/>
                </a:solidFill>
                <a:latin typeface="Franklin Gothic Medium"/>
                <a:cs typeface="Franklin Gothic Medium"/>
              </a:defRPr>
            </a:lvl1pPr>
          </a:lstStyle>
          <a:p>
            <a:pPr lvl="0"/>
            <a:endParaRPr lang="en-US" dirty="0"/>
          </a:p>
        </p:txBody>
      </p:sp>
    </p:spTree>
    <p:extLst>
      <p:ext uri="{BB962C8B-B14F-4D97-AF65-F5344CB8AC3E}">
        <p14:creationId xmlns:p14="http://schemas.microsoft.com/office/powerpoint/2010/main" val="3907952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12725" y="103189"/>
            <a:ext cx="7779808" cy="769937"/>
          </a:xfrm>
          <a:prstGeom prst="rect">
            <a:avLst/>
          </a:prstGeom>
          <a:noFill/>
          <a:ln>
            <a:noFill/>
          </a:ln>
          <a:extLst/>
        </p:spPr>
        <p:txBody>
          <a:bodyPr/>
          <a:lstStyle>
            <a:lvl1pPr>
              <a:defRPr/>
            </a:lvl1pPr>
          </a:lstStyle>
          <a:p>
            <a:pPr lvl="0"/>
            <a:r>
              <a:rPr lang="en-US"/>
              <a:t>Click to edit Master title style</a:t>
            </a:r>
            <a:endParaRPr lang="en-US" dirty="0"/>
          </a:p>
        </p:txBody>
      </p:sp>
      <p:sp>
        <p:nvSpPr>
          <p:cNvPr id="5" name="Slide Number Placeholder 6"/>
          <p:cNvSpPr>
            <a:spLocks noGrp="1"/>
          </p:cNvSpPr>
          <p:nvPr>
            <p:ph type="sldNum" sz="quarter" idx="4"/>
          </p:nvPr>
        </p:nvSpPr>
        <p:spPr>
          <a:xfrm>
            <a:off x="8365067" y="6485467"/>
            <a:ext cx="609600" cy="372533"/>
          </a:xfrm>
          <a:prstGeom prst="rect">
            <a:avLst/>
          </a:prstGeom>
        </p:spPr>
        <p:txBody>
          <a:bodyPr vert="horz" lIns="91440" tIns="45720" rIns="91440" bIns="45720" rtlCol="0" anchor="ctr"/>
          <a:lstStyle>
            <a:lvl1pPr algn="r">
              <a:defRPr sz="750">
                <a:solidFill>
                  <a:schemeClr val="bg1">
                    <a:lumMod val="65000"/>
                  </a:schemeClr>
                </a:solidFill>
              </a:defRPr>
            </a:lvl1pPr>
          </a:lstStyle>
          <a:p>
            <a:fld id="{6C6A7680-854B-B649-89CD-6056432A2D0E}" type="slidenum">
              <a:rPr lang="en-US" smtClean="0"/>
              <a:pPr/>
              <a:t>‹#›</a:t>
            </a:fld>
            <a:endParaRPr lang="en-US" dirty="0"/>
          </a:p>
        </p:txBody>
      </p:sp>
    </p:spTree>
    <p:extLst>
      <p:ext uri="{BB962C8B-B14F-4D97-AF65-F5344CB8AC3E}">
        <p14:creationId xmlns:p14="http://schemas.microsoft.com/office/powerpoint/2010/main" val="301472726"/>
      </p:ext>
    </p:extLst>
  </p:cSld>
  <p:clrMapOvr>
    <a:masterClrMapping/>
  </p:clrMapOvr>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 2015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347F675E-59FC-4BFD-A7C1-F45F2FFC8B6D}" type="slidenum">
              <a:rPr lang="en-US" altLang="en-US"/>
              <a:pPr>
                <a:defRPr/>
              </a:pPr>
              <a:t>‹#›</a:t>
            </a:fld>
            <a:endParaRPr lang="en-US"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 2015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30F253C4-D50A-41D7-8A42-C0B6E76DBB53}" type="slidenum">
              <a:rPr lang="en-US" altLang="en-US"/>
              <a:pPr>
                <a:defRPr/>
              </a:pPr>
              <a:t>‹#›</a:t>
            </a:fld>
            <a:endParaRPr lang="en-US"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 2015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32185201-DCD6-4FCC-B513-8B9A92B65185}" type="slidenum">
              <a:rPr lang="en-US" altLang="en-US"/>
              <a:pPr>
                <a:defRPr/>
              </a:pPr>
              <a:t>‹#›</a:t>
            </a:fld>
            <a:endParaRPr lang="en-US"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958EC60D-71A2-47C8-BE21-A60EFE62058B}" type="slidenum">
              <a:rPr lang="en-US" altLang="en-US"/>
              <a:pPr>
                <a:defRPr/>
              </a:pPr>
              <a:t>‹#›</a:t>
            </a:fld>
            <a:endParaRPr lang="en-US"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8" name="Rectangle 6"/>
          <p:cNvSpPr>
            <a:spLocks noGrp="1" noChangeArrowheads="1"/>
          </p:cNvSpPr>
          <p:nvPr>
            <p:ph type="sldNum" sz="quarter" idx="11"/>
          </p:nvPr>
        </p:nvSpPr>
        <p:spPr>
          <a:ln/>
        </p:spPr>
        <p:txBody>
          <a:bodyPr/>
          <a:lstStyle>
            <a:lvl1pPr>
              <a:defRPr/>
            </a:lvl1pPr>
          </a:lstStyle>
          <a:p>
            <a:pPr>
              <a:defRPr/>
            </a:pPr>
            <a:fld id="{E79D7EC3-07A2-4C03-ADDD-EE6AD3E170A7}" type="slidenum">
              <a:rPr lang="en-US" altLang="en-US"/>
              <a:pPr>
                <a:defRPr/>
              </a:pPr>
              <a:t>‹#›</a:t>
            </a:fld>
            <a:endParaRPr lang="en-US"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sz="1000"/>
            </a:lvl1pPr>
          </a:lstStyle>
          <a:p>
            <a:pPr>
              <a:defRPr/>
            </a:pPr>
            <a:r>
              <a:rPr lang="en-US" altLang="en-US" dirty="0"/>
              <a:t>© 2015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ltLang="en-US" dirty="0"/>
              <a:t>  </a:t>
            </a:r>
          </a:p>
          <a:p>
            <a:pPr>
              <a:defRPr/>
            </a:pPr>
            <a:fld id="{605BEF98-8FCD-4B7E-A156-450DDFA9072C}" type="slidenum">
              <a:rPr lang="en-US" altLang="en-US"/>
              <a:pPr>
                <a:defRPr/>
              </a:pPr>
              <a:t>‹#›</a:t>
            </a:fld>
            <a:endParaRPr lang="en-US"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4" name="Rectangle 6"/>
          <p:cNvSpPr>
            <a:spLocks noGrp="1" noChangeArrowheads="1"/>
          </p:cNvSpPr>
          <p:nvPr>
            <p:ph type="sldNum" sz="quarter" idx="11"/>
          </p:nvPr>
        </p:nvSpPr>
        <p:spPr>
          <a:ln/>
        </p:spPr>
        <p:txBody>
          <a:bodyPr/>
          <a:lstStyle>
            <a:lvl1pPr>
              <a:defRPr/>
            </a:lvl1pPr>
          </a:lstStyle>
          <a:p>
            <a:pPr>
              <a:defRPr/>
            </a:pPr>
            <a:fld id="{3144CFE3-2716-4046-BA69-44D1931826E4}" type="slidenum">
              <a:rPr lang="en-US" altLang="en-US"/>
              <a:pPr>
                <a:defRPr/>
              </a:pPr>
              <a:t>‹#›</a:t>
            </a:fld>
            <a:endParaRPr lang="en-US"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C3863DF9-3FAB-4B4C-963A-316B2568261D}" type="slidenum">
              <a:rPr lang="en-US" altLang="en-US"/>
              <a:pPr>
                <a:defRPr/>
              </a:pPr>
              <a:t>‹#›</a:t>
            </a:fld>
            <a:endParaRPr lang="en-US"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430909CF-9D31-49F9-9A8D-50676802A8A6}" type="slidenum">
              <a:rPr lang="en-US" altLang="en-US"/>
              <a:pPr>
                <a:defRPr/>
              </a:pPr>
              <a:t>‹#›</a:t>
            </a:fld>
            <a:endParaRPr lang="en-US"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4855FECC-9D9E-4AE3-9B20-0A7E9931B5A2}" type="slidenum">
              <a:rPr lang="en-US" altLang="en-US"/>
              <a:pPr>
                <a:defRPr/>
              </a:pPr>
              <a:t>‹#›</a:t>
            </a:fld>
            <a:endParaRPr lang="en-US"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D0DA6966-7BCD-4E2D-9523-0119E51EF014}" type="slidenum">
              <a:rPr lang="en-US" altLang="en-US"/>
              <a:pPr>
                <a:defRPr/>
              </a:pPr>
              <a:t>‹#›</a:t>
            </a:fld>
            <a:endParaRPr lang="en-US"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3E43FAEF-D95E-4822-AC84-D4BFBDDEDB01}" type="slidenum">
              <a:rPr lang="en-US" altLang="en-US"/>
              <a:pPr>
                <a:defRPr/>
              </a:pPr>
              <a:t>‹#›</a:t>
            </a:fld>
            <a:endParaRPr lang="en-US"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7"/>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5" name="Rectangle 8"/>
          <p:cNvSpPr>
            <a:spLocks noGrp="1" noChangeArrowheads="1"/>
          </p:cNvSpPr>
          <p:nvPr>
            <p:ph type="sldNum" sz="quarter" idx="11"/>
          </p:nvPr>
        </p:nvSpPr>
        <p:spPr>
          <a:ln/>
        </p:spPr>
        <p:txBody>
          <a:bodyPr/>
          <a:lstStyle>
            <a:lvl1pPr>
              <a:defRPr/>
            </a:lvl1pPr>
          </a:lstStyle>
          <a:p>
            <a:pPr>
              <a:defRPr/>
            </a:pPr>
            <a:fld id="{948E8443-6F97-4E6E-9B33-59B2C517046C}" type="slidenum">
              <a:rPr lang="en-US" altLang="en-US"/>
              <a:pPr>
                <a:defRPr/>
              </a:pPr>
              <a:t>‹#›</a:t>
            </a:fld>
            <a:endParaRPr lang="en-US"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5" name="Rectangle 8"/>
          <p:cNvSpPr>
            <a:spLocks noGrp="1" noChangeArrowheads="1"/>
          </p:cNvSpPr>
          <p:nvPr>
            <p:ph type="sldNum" sz="quarter" idx="11"/>
          </p:nvPr>
        </p:nvSpPr>
        <p:spPr>
          <a:ln/>
        </p:spPr>
        <p:txBody>
          <a:bodyPr/>
          <a:lstStyle>
            <a:lvl1pPr>
              <a:defRPr/>
            </a:lvl1pPr>
          </a:lstStyle>
          <a:p>
            <a:pPr>
              <a:defRPr/>
            </a:pPr>
            <a:fld id="{7AB16FA7-F64F-4A74-AE39-30FAF49A9B4F}" type="slidenum">
              <a:rPr lang="en-US" altLang="en-US"/>
              <a:pPr>
                <a:defRPr/>
              </a:pPr>
              <a:t>‹#›</a:t>
            </a:fld>
            <a:endParaRPr lang="en-US"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5" name="Rectangle 8"/>
          <p:cNvSpPr>
            <a:spLocks noGrp="1" noChangeArrowheads="1"/>
          </p:cNvSpPr>
          <p:nvPr>
            <p:ph type="sldNum" sz="quarter" idx="11"/>
          </p:nvPr>
        </p:nvSpPr>
        <p:spPr>
          <a:ln/>
        </p:spPr>
        <p:txBody>
          <a:bodyPr/>
          <a:lstStyle>
            <a:lvl1pPr>
              <a:defRPr/>
            </a:lvl1pPr>
          </a:lstStyle>
          <a:p>
            <a:pPr>
              <a:defRPr/>
            </a:pPr>
            <a:fld id="{6EF68CEB-5905-4F2B-AA6C-19BECF2732E2}" type="slidenum">
              <a:rPr lang="en-US" altLang="en-US"/>
              <a:pPr>
                <a:defRPr/>
              </a:pPr>
              <a:t>‹#›</a:t>
            </a:fld>
            <a:endParaRPr lang="en-US"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6" name="Rectangle 8"/>
          <p:cNvSpPr>
            <a:spLocks noGrp="1" noChangeArrowheads="1"/>
          </p:cNvSpPr>
          <p:nvPr>
            <p:ph type="sldNum" sz="quarter" idx="11"/>
          </p:nvPr>
        </p:nvSpPr>
        <p:spPr>
          <a:ln/>
        </p:spPr>
        <p:txBody>
          <a:bodyPr/>
          <a:lstStyle>
            <a:lvl1pPr>
              <a:defRPr/>
            </a:lvl1pPr>
          </a:lstStyle>
          <a:p>
            <a:pPr>
              <a:defRPr/>
            </a:pPr>
            <a:fld id="{CE10BD5F-F3BB-4C96-B447-71910C3E659A}" type="slidenum">
              <a:rPr lang="en-US" altLang="en-US"/>
              <a:pPr>
                <a:defRPr/>
              </a:pPr>
              <a:t>‹#›</a:t>
            </a:fld>
            <a:endParaRPr lang="en-US"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sz="1000"/>
            </a:lvl1pPr>
          </a:lstStyle>
          <a:p>
            <a:pPr>
              <a:defRPr/>
            </a:pPr>
            <a:r>
              <a:rPr lang="en-US" altLang="en-US" dirty="0"/>
              <a:t>© 2015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ltLang="en-US" dirty="0"/>
              <a:t>  </a:t>
            </a:r>
          </a:p>
          <a:p>
            <a:pPr>
              <a:defRPr/>
            </a:pPr>
            <a:fld id="{11BCF4BF-2725-4DB6-A281-BE3A73B030AB}" type="slidenum">
              <a:rPr lang="en-US" altLang="en-US"/>
              <a:pPr>
                <a:defRPr/>
              </a:pPr>
              <a:t>‹#›</a:t>
            </a:fld>
            <a:endParaRPr lang="en-US"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8" name="Rectangle 8"/>
          <p:cNvSpPr>
            <a:spLocks noGrp="1" noChangeArrowheads="1"/>
          </p:cNvSpPr>
          <p:nvPr>
            <p:ph type="sldNum" sz="quarter" idx="11"/>
          </p:nvPr>
        </p:nvSpPr>
        <p:spPr>
          <a:ln/>
        </p:spPr>
        <p:txBody>
          <a:bodyPr/>
          <a:lstStyle>
            <a:lvl1pPr>
              <a:defRPr/>
            </a:lvl1pPr>
          </a:lstStyle>
          <a:p>
            <a:pPr>
              <a:defRPr/>
            </a:pPr>
            <a:fld id="{3DF22AE6-5A2C-4B38-AE87-DBF80DC88AEE}" type="slidenum">
              <a:rPr lang="en-US" altLang="en-US"/>
              <a:pPr>
                <a:defRPr/>
              </a:pPr>
              <a:t>‹#›</a:t>
            </a:fld>
            <a:endParaRPr lang="en-US"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4" name="Rectangle 8"/>
          <p:cNvSpPr>
            <a:spLocks noGrp="1" noChangeArrowheads="1"/>
          </p:cNvSpPr>
          <p:nvPr>
            <p:ph type="sldNum" sz="quarter" idx="11"/>
          </p:nvPr>
        </p:nvSpPr>
        <p:spPr>
          <a:ln/>
        </p:spPr>
        <p:txBody>
          <a:bodyPr/>
          <a:lstStyle>
            <a:lvl1pPr>
              <a:defRPr/>
            </a:lvl1pPr>
          </a:lstStyle>
          <a:p>
            <a:pPr>
              <a:defRPr/>
            </a:pPr>
            <a:fld id="{D522D372-38F2-4938-B047-D1E6168C6486}" type="slidenum">
              <a:rPr lang="en-US" altLang="en-US"/>
              <a:pPr>
                <a:defRPr/>
              </a:pPr>
              <a:t>‹#›</a:t>
            </a:fld>
            <a:endParaRPr lang="en-US"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3" name="Rectangle 8"/>
          <p:cNvSpPr>
            <a:spLocks noGrp="1" noChangeArrowheads="1"/>
          </p:cNvSpPr>
          <p:nvPr>
            <p:ph type="sldNum" sz="quarter" idx="11"/>
          </p:nvPr>
        </p:nvSpPr>
        <p:spPr>
          <a:ln/>
        </p:spPr>
        <p:txBody>
          <a:bodyPr/>
          <a:lstStyle>
            <a:lvl1pPr>
              <a:defRPr/>
            </a:lvl1pPr>
          </a:lstStyle>
          <a:p>
            <a:pPr>
              <a:defRPr/>
            </a:pPr>
            <a:fld id="{5C18F0E3-C046-4D45-8FAF-D7EE1E6FC6E2}" type="slidenum">
              <a:rPr lang="en-US" altLang="en-US"/>
              <a:pPr>
                <a:defRPr/>
              </a:pPr>
              <a:t>‹#›</a:t>
            </a:fld>
            <a:endParaRPr lang="en-US"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6" name="Rectangle 8"/>
          <p:cNvSpPr>
            <a:spLocks noGrp="1" noChangeArrowheads="1"/>
          </p:cNvSpPr>
          <p:nvPr>
            <p:ph type="sldNum" sz="quarter" idx="11"/>
          </p:nvPr>
        </p:nvSpPr>
        <p:spPr>
          <a:ln/>
        </p:spPr>
        <p:txBody>
          <a:bodyPr/>
          <a:lstStyle>
            <a:lvl1pPr>
              <a:defRPr/>
            </a:lvl1pPr>
          </a:lstStyle>
          <a:p>
            <a:pPr>
              <a:defRPr/>
            </a:pPr>
            <a:fld id="{88F46DF3-4FA8-4F2B-8D20-C8E4BE65DA40}" type="slidenum">
              <a:rPr lang="en-US" altLang="en-US"/>
              <a:pPr>
                <a:defRPr/>
              </a:pPr>
              <a:t>‹#›</a:t>
            </a:fld>
            <a:endParaRPr lang="en-US"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6" name="Rectangle 8"/>
          <p:cNvSpPr>
            <a:spLocks noGrp="1" noChangeArrowheads="1"/>
          </p:cNvSpPr>
          <p:nvPr>
            <p:ph type="sldNum" sz="quarter" idx="11"/>
          </p:nvPr>
        </p:nvSpPr>
        <p:spPr>
          <a:ln/>
        </p:spPr>
        <p:txBody>
          <a:bodyPr/>
          <a:lstStyle>
            <a:lvl1pPr>
              <a:defRPr/>
            </a:lvl1pPr>
          </a:lstStyle>
          <a:p>
            <a:pPr>
              <a:defRPr/>
            </a:pPr>
            <a:fld id="{5967C23A-D8BD-4833-B234-F8960D75D608}" type="slidenum">
              <a:rPr lang="en-US" altLang="en-US"/>
              <a:pPr>
                <a:defRPr/>
              </a:pPr>
              <a:t>‹#›</a:t>
            </a:fld>
            <a:endParaRPr lang="en-US"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5" name="Rectangle 8"/>
          <p:cNvSpPr>
            <a:spLocks noGrp="1" noChangeArrowheads="1"/>
          </p:cNvSpPr>
          <p:nvPr>
            <p:ph type="sldNum" sz="quarter" idx="11"/>
          </p:nvPr>
        </p:nvSpPr>
        <p:spPr>
          <a:ln/>
        </p:spPr>
        <p:txBody>
          <a:bodyPr/>
          <a:lstStyle>
            <a:lvl1pPr>
              <a:defRPr/>
            </a:lvl1pPr>
          </a:lstStyle>
          <a:p>
            <a:pPr>
              <a:defRPr/>
            </a:pPr>
            <a:fld id="{2407248C-440B-4956-9CCE-42189A475776}" type="slidenum">
              <a:rPr lang="en-US" altLang="en-US"/>
              <a:pPr>
                <a:defRPr/>
              </a:pPr>
              <a:t>‹#›</a:t>
            </a:fld>
            <a:endParaRPr lang="en-US"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ftr" sz="quarter" idx="10"/>
          </p:nvPr>
        </p:nvSpPr>
        <p:spPr>
          <a:ln/>
        </p:spPr>
        <p:txBody>
          <a:bodyPr/>
          <a:lstStyle>
            <a:lvl1pPr>
              <a:defRPr/>
            </a:lvl1pPr>
          </a:lstStyle>
          <a:p>
            <a:pPr>
              <a:defRPr/>
            </a:pPr>
            <a:r>
              <a:rPr lang="en-US" altLang="en-US" dirty="0"/>
              <a:t>© 2014 International Business Machines Corporation</a:t>
            </a:r>
          </a:p>
        </p:txBody>
      </p:sp>
      <p:sp>
        <p:nvSpPr>
          <p:cNvPr id="5" name="Rectangle 8"/>
          <p:cNvSpPr>
            <a:spLocks noGrp="1" noChangeArrowheads="1"/>
          </p:cNvSpPr>
          <p:nvPr>
            <p:ph type="sldNum" sz="quarter" idx="11"/>
          </p:nvPr>
        </p:nvSpPr>
        <p:spPr>
          <a:ln/>
        </p:spPr>
        <p:txBody>
          <a:bodyPr/>
          <a:lstStyle>
            <a:lvl1pPr>
              <a:defRPr/>
            </a:lvl1pPr>
          </a:lstStyle>
          <a:p>
            <a:pPr>
              <a:defRPr/>
            </a:pPr>
            <a:fld id="{4C15F65D-1A9A-4CF3-A498-ECF5BAA1371B}" type="slidenum">
              <a:rPr lang="en-US" altLang="en-US"/>
              <a:pPr>
                <a:defRPr/>
              </a:pPr>
              <a:t>‹#›</a:t>
            </a:fld>
            <a:endParaRPr lang="en-US"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full_blue_bkgrnd"/>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10" descr="earth1"/>
          <p:cNvPicPr>
            <a:picLocks noChangeAspect="1" noChangeArrowheads="1"/>
          </p:cNvPicPr>
          <p:nvPr userDrawn="1"/>
        </p:nvPicPr>
        <p:blipFill>
          <a:blip r:embed="rId3"/>
          <a:srcRect t="11313" r="42799" b="3836"/>
          <a:stretch>
            <a:fillRect/>
          </a:stretch>
        </p:blipFill>
        <p:spPr bwMode="auto">
          <a:xfrm>
            <a:off x="4529138" y="0"/>
            <a:ext cx="4691062" cy="6858000"/>
          </a:xfrm>
          <a:prstGeom prst="rect">
            <a:avLst/>
          </a:prstGeom>
          <a:noFill/>
          <a:ln w="9525">
            <a:noFill/>
            <a:miter lim="800000"/>
            <a:headEnd/>
            <a:tailEnd/>
          </a:ln>
        </p:spPr>
      </p:pic>
      <p:pic>
        <p:nvPicPr>
          <p:cNvPr id="6" name="Picture 8" descr="IBM_logo_blue"/>
          <p:cNvPicPr>
            <a:picLocks noChangeAspect="1" noChangeArrowheads="1"/>
          </p:cNvPicPr>
          <p:nvPr userDrawn="1"/>
        </p:nvPicPr>
        <p:blipFill>
          <a:blip r:embed="rId4"/>
          <a:srcRect/>
          <a:stretch>
            <a:fillRect/>
          </a:stretch>
        </p:blipFill>
        <p:spPr bwMode="auto">
          <a:xfrm>
            <a:off x="457200" y="6153150"/>
            <a:ext cx="609600" cy="247651"/>
          </a:xfrm>
          <a:prstGeom prst="rect">
            <a:avLst/>
          </a:prstGeom>
          <a:noFill/>
          <a:ln w="9525">
            <a:noFill/>
            <a:miter lim="800000"/>
            <a:headEnd/>
            <a:tailEnd/>
          </a:ln>
        </p:spPr>
      </p:pic>
      <p:pic>
        <p:nvPicPr>
          <p:cNvPr id="7" name="Picture 9" descr="IBM_Watson_logo_blue"/>
          <p:cNvPicPr>
            <a:picLocks noChangeAspect="1" noChangeArrowheads="1"/>
          </p:cNvPicPr>
          <p:nvPr userDrawn="1"/>
        </p:nvPicPr>
        <p:blipFill>
          <a:blip r:embed="rId5"/>
          <a:srcRect/>
          <a:stretch>
            <a:fillRect/>
          </a:stretch>
        </p:blipFill>
        <p:spPr bwMode="auto">
          <a:xfrm>
            <a:off x="454033" y="593726"/>
            <a:ext cx="1755775" cy="244475"/>
          </a:xfrm>
          <a:prstGeom prst="rect">
            <a:avLst/>
          </a:prstGeom>
          <a:noFill/>
          <a:ln w="9525">
            <a:noFill/>
            <a:miter lim="800000"/>
            <a:headEnd/>
            <a:tailEnd/>
          </a:ln>
        </p:spPr>
      </p:pic>
      <p:sp>
        <p:nvSpPr>
          <p:cNvPr id="3074" name="Rectangle 2"/>
          <p:cNvSpPr>
            <a:spLocks noGrp="1" noChangeArrowheads="1"/>
          </p:cNvSpPr>
          <p:nvPr>
            <p:ph type="ctrTitle"/>
          </p:nvPr>
        </p:nvSpPr>
        <p:spPr>
          <a:xfrm>
            <a:off x="457200" y="2130430"/>
            <a:ext cx="4953000" cy="1470025"/>
          </a:xfrm>
        </p:spPr>
        <p:txBody>
          <a:bodyPr anchor="b"/>
          <a:lstStyle>
            <a:lvl1pPr>
              <a:lnSpc>
                <a:spcPct val="90000"/>
              </a:lnSpc>
              <a:defRPr sz="4000"/>
            </a:lvl1pPr>
          </a:lstStyle>
          <a:p>
            <a:pPr lvl="0"/>
            <a:r>
              <a:rPr lang="en-US" noProof="0"/>
              <a:t>Click to edit Master title style</a:t>
            </a:r>
          </a:p>
        </p:txBody>
      </p:sp>
      <p:sp>
        <p:nvSpPr>
          <p:cNvPr id="3075" name="Rectangle 3"/>
          <p:cNvSpPr>
            <a:spLocks noGrp="1" noChangeArrowheads="1"/>
          </p:cNvSpPr>
          <p:nvPr>
            <p:ph type="subTitle" idx="1"/>
          </p:nvPr>
        </p:nvSpPr>
        <p:spPr>
          <a:xfrm>
            <a:off x="457200" y="3886200"/>
            <a:ext cx="4800600" cy="1752600"/>
          </a:xfrm>
        </p:spPr>
        <p:txBody>
          <a:bodyPr/>
          <a:lstStyle>
            <a:lvl1pPr marL="0" indent="0">
              <a:lnSpc>
                <a:spcPct val="90000"/>
              </a:lnSpc>
              <a:buFontTx/>
              <a:buNone/>
              <a:defRPr sz="1800" b="1">
                <a:solidFill>
                  <a:srgbClr val="00B2F2"/>
                </a:solidFill>
              </a:defRPr>
            </a:lvl1pPr>
          </a:lstStyle>
          <a:p>
            <a:pPr lvl="0"/>
            <a:r>
              <a:rPr lang="en-US" noProof="0"/>
              <a:t>Click to edit Master subtitle style</a:t>
            </a:r>
          </a:p>
        </p:txBody>
      </p:sp>
      <p:sp>
        <p:nvSpPr>
          <p:cNvPr id="8" name="Rectangle 5"/>
          <p:cNvSpPr>
            <a:spLocks noGrp="1" noChangeArrowheads="1"/>
          </p:cNvSpPr>
          <p:nvPr>
            <p:ph type="ftr" sz="quarter" idx="10"/>
          </p:nvPr>
        </p:nvSpPr>
        <p:spPr>
          <a:xfrm>
            <a:off x="457200" y="6477002"/>
            <a:ext cx="5562600" cy="2444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40" tIns="45720" rIns="91440" bIns="45720"/>
          <a:lstStyle>
            <a:lvl1pPr>
              <a:defRPr sz="1000">
                <a:latin typeface="Arial" charset="0"/>
                <a:ea typeface="ヒラギノ角ゴ Pro W3" charset="0"/>
              </a:defRPr>
            </a:lvl1pPr>
          </a:lstStyle>
          <a:p>
            <a:pPr>
              <a:defRPr/>
            </a:pPr>
            <a:endParaRPr lang="en-US">
              <a:solidFill>
                <a:srgbClr val="FFFFFF"/>
              </a:solidFill>
            </a:endParaRPr>
          </a:p>
        </p:txBody>
      </p:sp>
      <p:sp>
        <p:nvSpPr>
          <p:cNvPr id="9" name="Rectangle 6"/>
          <p:cNvSpPr>
            <a:spLocks noGrp="1" noChangeArrowheads="1"/>
          </p:cNvSpPr>
          <p:nvPr>
            <p:ph type="sldNum" sz="quarter" idx="11"/>
          </p:nvPr>
        </p:nvSpPr>
        <p:spPr>
          <a:xfrm>
            <a:off x="6553200" y="6477002"/>
            <a:ext cx="2133600" cy="2444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40" tIns="45720" rIns="91440" bIns="45720"/>
          <a:lstStyle>
            <a:lvl1pPr>
              <a:defRPr sz="1000"/>
            </a:lvl1pPr>
          </a:lstStyle>
          <a:p>
            <a:pPr>
              <a:defRPr/>
            </a:pPr>
            <a:fld id="{9C59FD15-6954-4AF3-990C-4680C182865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620614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FFFFFF"/>
                </a:solidFill>
              </a:rPr>
              <a:t>© 2014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ltLang="en-US">
                <a:solidFill>
                  <a:srgbClr val="FFFFFF"/>
                </a:solidFill>
              </a:rPr>
              <a:t>  </a:t>
            </a:r>
          </a:p>
          <a:p>
            <a:pPr>
              <a:defRPr/>
            </a:pPr>
            <a:fld id="{3560DA19-7C96-4E40-9FFE-D4DD92B5B24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8030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6"/>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FFFFFF"/>
                </a:solidFill>
              </a:rPr>
              <a:t>© 2014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ltLang="en-US">
                <a:solidFill>
                  <a:srgbClr val="FFFFFF"/>
                </a:solidFill>
              </a:rPr>
              <a:t>  </a:t>
            </a:r>
          </a:p>
          <a:p>
            <a:pPr>
              <a:defRPr/>
            </a:pPr>
            <a:fld id="{C09EB07F-153D-44E4-9550-9C12906B90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40859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86000"/>
            <a:ext cx="18669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6500" y="2286000"/>
            <a:ext cx="18669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sz="1000"/>
            </a:lvl1pPr>
          </a:lstStyle>
          <a:p>
            <a:pPr>
              <a:defRPr/>
            </a:pPr>
            <a:r>
              <a:rPr lang="en-US" altLang="en-US" dirty="0"/>
              <a:t>© 2015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r>
              <a:rPr lang="en-US" altLang="en-US" dirty="0"/>
              <a:t>  </a:t>
            </a:r>
          </a:p>
          <a:p>
            <a:pPr>
              <a:defRPr/>
            </a:pPr>
            <a:fld id="{4E492E66-CE67-47FB-9EFE-808BE028FA26}" type="slidenum">
              <a:rPr lang="en-US" altLang="en-US"/>
              <a:pPr>
                <a:defRPr/>
              </a:pPr>
              <a:t>‹#›</a:t>
            </a:fld>
            <a:endParaRPr lang="en-US"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2286001"/>
            <a:ext cx="18669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6500" y="2286001"/>
            <a:ext cx="18669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FFFFFF"/>
                </a:solidFill>
              </a:rPr>
              <a:t>© 2014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r>
              <a:rPr lang="en-US" altLang="en-US">
                <a:solidFill>
                  <a:srgbClr val="FFFFFF"/>
                </a:solidFill>
              </a:rPr>
              <a:t>  </a:t>
            </a:r>
          </a:p>
          <a:p>
            <a:pPr>
              <a:defRPr/>
            </a:pPr>
            <a:fld id="{BED7976B-C8F3-4A52-AB34-8422E6E6588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002653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solidFill>
                  <a:srgbClr val="FFFFFF"/>
                </a:solidFill>
              </a:rPr>
              <a:t>© 2014 International Business Machines Corporation</a:t>
            </a:r>
          </a:p>
        </p:txBody>
      </p:sp>
      <p:sp>
        <p:nvSpPr>
          <p:cNvPr id="8" name="Rectangle 6"/>
          <p:cNvSpPr>
            <a:spLocks noGrp="1" noChangeArrowheads="1"/>
          </p:cNvSpPr>
          <p:nvPr>
            <p:ph type="sldNum" sz="quarter" idx="11"/>
          </p:nvPr>
        </p:nvSpPr>
        <p:spPr>
          <a:ln/>
        </p:spPr>
        <p:txBody>
          <a:bodyPr/>
          <a:lstStyle>
            <a:lvl1pPr>
              <a:defRPr/>
            </a:lvl1pPr>
          </a:lstStyle>
          <a:p>
            <a:pPr>
              <a:defRPr/>
            </a:pPr>
            <a:r>
              <a:rPr lang="en-US" altLang="en-US">
                <a:solidFill>
                  <a:srgbClr val="FFFFFF"/>
                </a:solidFill>
              </a:rPr>
              <a:t>  </a:t>
            </a:r>
          </a:p>
          <a:p>
            <a:pPr>
              <a:defRPr/>
            </a:pPr>
            <a:fld id="{3D40F6F4-4A5E-4162-85B2-4AAE141702B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688959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a:solidFill>
                  <a:srgbClr val="FFFFFF"/>
                </a:solidFill>
              </a:rPr>
              <a:t>© 2014 International Business Machines Corporation</a:t>
            </a:r>
          </a:p>
        </p:txBody>
      </p:sp>
      <p:sp>
        <p:nvSpPr>
          <p:cNvPr id="4" name="Rectangle 6"/>
          <p:cNvSpPr>
            <a:spLocks noGrp="1" noChangeArrowheads="1"/>
          </p:cNvSpPr>
          <p:nvPr>
            <p:ph type="sldNum" sz="quarter" idx="11"/>
          </p:nvPr>
        </p:nvSpPr>
        <p:spPr>
          <a:ln/>
        </p:spPr>
        <p:txBody>
          <a:bodyPr/>
          <a:lstStyle>
            <a:lvl1pPr>
              <a:defRPr/>
            </a:lvl1pPr>
          </a:lstStyle>
          <a:p>
            <a:pPr>
              <a:defRPr/>
            </a:pPr>
            <a:r>
              <a:rPr lang="en-US" altLang="en-US">
                <a:solidFill>
                  <a:srgbClr val="FFFFFF"/>
                </a:solidFill>
              </a:rPr>
              <a:t>  </a:t>
            </a:r>
          </a:p>
          <a:p>
            <a:pPr>
              <a:defRPr/>
            </a:pPr>
            <a:fld id="{55780C1E-E67C-4C8B-986C-7AC19E9821F8}"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453722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a:solidFill>
                  <a:srgbClr val="FFFFFF"/>
                </a:solidFill>
              </a:rPr>
              <a:t>© 2014 International Business Machines Corporation</a:t>
            </a:r>
          </a:p>
        </p:txBody>
      </p:sp>
      <p:sp>
        <p:nvSpPr>
          <p:cNvPr id="3" name="Rectangle 6"/>
          <p:cNvSpPr>
            <a:spLocks noGrp="1" noChangeArrowheads="1"/>
          </p:cNvSpPr>
          <p:nvPr>
            <p:ph type="sldNum" sz="quarter" idx="11"/>
          </p:nvPr>
        </p:nvSpPr>
        <p:spPr>
          <a:ln/>
        </p:spPr>
        <p:txBody>
          <a:bodyPr/>
          <a:lstStyle>
            <a:lvl1pPr>
              <a:defRPr/>
            </a:lvl1pPr>
          </a:lstStyle>
          <a:p>
            <a:pPr>
              <a:defRPr/>
            </a:pPr>
            <a:r>
              <a:rPr lang="en-US" altLang="en-US">
                <a:solidFill>
                  <a:srgbClr val="FFFFFF"/>
                </a:solidFill>
              </a:rPr>
              <a:t>  </a:t>
            </a:r>
          </a:p>
          <a:p>
            <a:pPr>
              <a:defRPr/>
            </a:pPr>
            <a:fld id="{32840D32-BB63-4F2A-B888-D709216997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255709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FFFFFF"/>
                </a:solidFill>
              </a:rPr>
              <a:t>© 2014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r>
              <a:rPr lang="en-US" altLang="en-US">
                <a:solidFill>
                  <a:srgbClr val="FFFFFF"/>
                </a:solidFill>
              </a:rPr>
              <a:t>  </a:t>
            </a:r>
          </a:p>
          <a:p>
            <a:pPr>
              <a:defRPr/>
            </a:pPr>
            <a:fld id="{A06E1CA3-A884-4952-94C2-50254252505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051229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4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FFFFFF"/>
                </a:solidFill>
              </a:rPr>
              <a:t>© 2014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r>
              <a:rPr lang="en-US" altLang="en-US">
                <a:solidFill>
                  <a:srgbClr val="FFFFFF"/>
                </a:solidFill>
              </a:rPr>
              <a:t>  </a:t>
            </a:r>
          </a:p>
          <a:p>
            <a:pPr>
              <a:defRPr/>
            </a:pPr>
            <a:fld id="{C50BC8A3-EC7D-4539-9DE7-5C61071D86F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593712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FFFFFF"/>
                </a:solidFill>
              </a:rPr>
              <a:t>© 2014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ltLang="en-US">
                <a:solidFill>
                  <a:srgbClr val="FFFFFF"/>
                </a:solidFill>
              </a:rPr>
              <a:t>  </a:t>
            </a:r>
          </a:p>
          <a:p>
            <a:pPr>
              <a:defRPr/>
            </a:pPr>
            <a:fld id="{B1C47E1E-3E64-4C40-88D6-559DB0DB37CB}"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279435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20763"/>
            <a:ext cx="2057400"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020763"/>
            <a:ext cx="6019800" cy="5105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FFFFFF"/>
                </a:solidFill>
              </a:rPr>
              <a:t>© 2014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US" altLang="en-US">
                <a:solidFill>
                  <a:srgbClr val="FFFFFF"/>
                </a:solidFill>
              </a:rPr>
              <a:t>  </a:t>
            </a:r>
          </a:p>
          <a:p>
            <a:pPr>
              <a:defRPr/>
            </a:pPr>
            <a:fld id="{9D2E1B24-4243-418C-B694-35B24B004E4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38014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20763"/>
            <a:ext cx="8229600" cy="579437"/>
          </a:xfrm>
        </p:spPr>
        <p:txBody>
          <a:bodyPr/>
          <a:lstStyle/>
          <a:p>
            <a:r>
              <a:rPr lang="en-US"/>
              <a:t>Click to edit Master title style</a:t>
            </a:r>
          </a:p>
        </p:txBody>
      </p:sp>
      <p:sp>
        <p:nvSpPr>
          <p:cNvPr id="3" name="Text Placeholder 2"/>
          <p:cNvSpPr>
            <a:spLocks noGrp="1"/>
          </p:cNvSpPr>
          <p:nvPr>
            <p:ph type="body" sz="half" idx="1"/>
          </p:nvPr>
        </p:nvSpPr>
        <p:spPr>
          <a:xfrm>
            <a:off x="457200" y="2286001"/>
            <a:ext cx="1866900" cy="3840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476500" y="2286002"/>
            <a:ext cx="1866900" cy="184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476500" y="4281491"/>
            <a:ext cx="1866900" cy="184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r>
              <a:rPr lang="en-US" altLang="en-US">
                <a:solidFill>
                  <a:srgbClr val="FFFFFF"/>
                </a:solidFill>
              </a:rPr>
              <a:t>© 2014 International Business Machines Corporation</a:t>
            </a:r>
          </a:p>
        </p:txBody>
      </p:sp>
      <p:sp>
        <p:nvSpPr>
          <p:cNvPr id="7" name="Rectangle 6"/>
          <p:cNvSpPr>
            <a:spLocks noGrp="1" noChangeArrowheads="1"/>
          </p:cNvSpPr>
          <p:nvPr>
            <p:ph type="sldNum" sz="quarter" idx="11"/>
          </p:nvPr>
        </p:nvSpPr>
        <p:spPr>
          <a:ln/>
        </p:spPr>
        <p:txBody>
          <a:bodyPr/>
          <a:lstStyle>
            <a:lvl1pPr>
              <a:defRPr/>
            </a:lvl1pPr>
          </a:lstStyle>
          <a:p>
            <a:pPr>
              <a:defRPr/>
            </a:pPr>
            <a:r>
              <a:rPr lang="en-US" altLang="en-US">
                <a:solidFill>
                  <a:srgbClr val="FFFFFF"/>
                </a:solidFill>
              </a:rPr>
              <a:t>  </a:t>
            </a:r>
          </a:p>
          <a:p>
            <a:pPr>
              <a:defRPr/>
            </a:pPr>
            <a:fld id="{B92C0BB1-A66F-4DAB-9055-D17FC940EC6D}"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907023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5167"/>
            <a:ext cx="8229600" cy="1143000"/>
          </a:xfrm>
          <a:prstGeom prst="rect">
            <a:avLst/>
          </a:prstGeom>
        </p:spPr>
        <p:txBody>
          <a:bodyPr/>
          <a:lstStyle>
            <a:lvl1pPr>
              <a:defRPr sz="2000" b="1" cap="none">
                <a:solidFill>
                  <a:srgbClr val="FFFFFF"/>
                </a:solidFill>
                <a:latin typeface="Arial" pitchFamily="34" charset="0"/>
                <a:cs typeface="Arial" pitchFamily="34" charset="0"/>
              </a:defRPr>
            </a:lvl1pPr>
          </a:lstStyle>
          <a:p>
            <a:r>
              <a:rPr lang="en-US" dirty="0"/>
              <a:t>Click To Edit Master Title Style</a:t>
            </a:r>
          </a:p>
        </p:txBody>
      </p:sp>
      <p:sp>
        <p:nvSpPr>
          <p:cNvPr id="4" name="Footer Placeholder 2"/>
          <p:cNvSpPr>
            <a:spLocks noGrp="1"/>
          </p:cNvSpPr>
          <p:nvPr>
            <p:ph type="ftr" sz="quarter" idx="10"/>
          </p:nvPr>
        </p:nvSpPr>
        <p:spPr>
          <a:xfrm>
            <a:off x="76200" y="6613526"/>
            <a:ext cx="3352800" cy="244475"/>
          </a:xfrm>
        </p:spPr>
        <p:txBody>
          <a:bodyPr/>
          <a:lstStyle>
            <a:lvl1pPr>
              <a:defRPr sz="833"/>
            </a:lvl1pPr>
          </a:lstStyle>
          <a:p>
            <a:pPr>
              <a:defRPr/>
            </a:pPr>
            <a:r>
              <a:rPr lang="en-US" altLang="en-US" dirty="0">
                <a:solidFill>
                  <a:srgbClr val="FFFFFF"/>
                </a:solidFill>
              </a:rPr>
              <a:t>© 2015 International Business Machines Corporation</a:t>
            </a:r>
          </a:p>
        </p:txBody>
      </p:sp>
    </p:spTree>
    <p:extLst>
      <p:ext uri="{BB962C8B-B14F-4D97-AF65-F5344CB8AC3E}">
        <p14:creationId xmlns:p14="http://schemas.microsoft.com/office/powerpoint/2010/main" val="368381359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sz="1000"/>
            </a:lvl1pPr>
          </a:lstStyle>
          <a:p>
            <a:pPr>
              <a:defRPr/>
            </a:pPr>
            <a:r>
              <a:rPr lang="en-US" altLang="en-US" dirty="0"/>
              <a:t>© 2015 International Business Machines Corporation</a:t>
            </a:r>
          </a:p>
        </p:txBody>
      </p:sp>
      <p:sp>
        <p:nvSpPr>
          <p:cNvPr id="8" name="Rectangle 6"/>
          <p:cNvSpPr>
            <a:spLocks noGrp="1" noChangeArrowheads="1"/>
          </p:cNvSpPr>
          <p:nvPr>
            <p:ph type="sldNum" sz="quarter" idx="11"/>
          </p:nvPr>
        </p:nvSpPr>
        <p:spPr>
          <a:ln/>
        </p:spPr>
        <p:txBody>
          <a:bodyPr/>
          <a:lstStyle>
            <a:lvl1pPr>
              <a:defRPr/>
            </a:lvl1pPr>
          </a:lstStyle>
          <a:p>
            <a:pPr>
              <a:defRPr/>
            </a:pPr>
            <a:r>
              <a:rPr lang="en-US" altLang="en-US" dirty="0"/>
              <a:t>  </a:t>
            </a:r>
          </a:p>
          <a:p>
            <a:pPr>
              <a:defRPr/>
            </a:pPr>
            <a:fld id="{E4BD79AC-438A-43D1-9097-13DEBCE402CF}" type="slidenum">
              <a:rPr lang="en-US" altLang="en-US"/>
              <a:pPr>
                <a:defRPr/>
              </a:pPr>
              <a:t>‹#›</a:t>
            </a:fld>
            <a:endParaRPr lang="en-US"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12725" y="103189"/>
            <a:ext cx="7779808" cy="769937"/>
          </a:xfrm>
          <a:prstGeom prst="rect">
            <a:avLst/>
          </a:prstGeom>
          <a:noFill/>
          <a:ln>
            <a:noFill/>
          </a:ln>
          <a:extLst/>
        </p:spPr>
        <p:txBody>
          <a:bodyPr/>
          <a:lstStyle>
            <a:lvl1pPr>
              <a:defRPr/>
            </a:lvl1pPr>
          </a:lstStyle>
          <a:p>
            <a:pPr lvl="0"/>
            <a:r>
              <a:rPr lang="en-US"/>
              <a:t>Click to edit Master title style</a:t>
            </a:r>
            <a:endParaRPr lang="en-US" dirty="0"/>
          </a:p>
        </p:txBody>
      </p:sp>
      <p:sp>
        <p:nvSpPr>
          <p:cNvPr id="5" name="Slide Number Placeholder 6"/>
          <p:cNvSpPr>
            <a:spLocks noGrp="1"/>
          </p:cNvSpPr>
          <p:nvPr>
            <p:ph type="sldNum" sz="quarter" idx="4"/>
          </p:nvPr>
        </p:nvSpPr>
        <p:spPr>
          <a:xfrm>
            <a:off x="8365067" y="6485467"/>
            <a:ext cx="609600" cy="372533"/>
          </a:xfrm>
          <a:prstGeom prst="rect">
            <a:avLst/>
          </a:prstGeom>
        </p:spPr>
        <p:txBody>
          <a:bodyPr vert="horz" lIns="91440" tIns="45720" rIns="91440" bIns="45720" rtlCol="0" anchor="ctr"/>
          <a:lstStyle>
            <a:lvl1pPr algn="r">
              <a:defRPr sz="750">
                <a:solidFill>
                  <a:schemeClr val="bg1">
                    <a:lumMod val="65000"/>
                  </a:schemeClr>
                </a:solidFill>
              </a:defRPr>
            </a:lvl1pPr>
          </a:lstStyle>
          <a:p>
            <a:fld id="{6C6A7680-854B-B649-89CD-6056432A2D0E}" type="slidenum">
              <a:rPr lang="en-US" smtClean="0">
                <a:solidFill>
                  <a:srgbClr val="001934">
                    <a:lumMod val="65000"/>
                  </a:srgbClr>
                </a:solidFill>
              </a:rPr>
              <a:pPr/>
              <a:t>‹#›</a:t>
            </a:fld>
            <a:endParaRPr lang="en-US" dirty="0">
              <a:solidFill>
                <a:srgbClr val="001934">
                  <a:lumMod val="65000"/>
                </a:srgbClr>
              </a:solidFill>
            </a:endParaRPr>
          </a:p>
        </p:txBody>
      </p:sp>
    </p:spTree>
    <p:extLst>
      <p:ext uri="{BB962C8B-B14F-4D97-AF65-F5344CB8AC3E}">
        <p14:creationId xmlns:p14="http://schemas.microsoft.com/office/powerpoint/2010/main" val="1145649493"/>
      </p:ext>
    </p:extLst>
  </p:cSld>
  <p:clrMapOvr>
    <a:masterClrMapping/>
  </p:clrMapOvr>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Subtitle w/ Content">
    <p:spTree>
      <p:nvGrpSpPr>
        <p:cNvPr id="1" name=""/>
        <p:cNvGrpSpPr/>
        <p:nvPr/>
      </p:nvGrpSpPr>
      <p:grpSpPr>
        <a:xfrm>
          <a:off x="0" y="0"/>
          <a:ext cx="0" cy="0"/>
          <a:chOff x="0" y="0"/>
          <a:chExt cx="0" cy="0"/>
        </a:xfrm>
      </p:grpSpPr>
      <p:sp>
        <p:nvSpPr>
          <p:cNvPr id="5" name="Content Placeholder 3"/>
          <p:cNvSpPr>
            <a:spLocks noGrp="1"/>
          </p:cNvSpPr>
          <p:nvPr>
            <p:ph sz="quarter" idx="10" hasCustomPrompt="1"/>
          </p:nvPr>
        </p:nvSpPr>
        <p:spPr>
          <a:xfrm>
            <a:off x="457200" y="2306944"/>
            <a:ext cx="8229600" cy="3412439"/>
          </a:xfrm>
        </p:spPr>
        <p:txBody>
          <a:bodyPr lIns="0">
            <a:normAutofit/>
          </a:bodyPr>
          <a:lstStyle>
            <a:lvl1pPr marL="0" indent="-201168">
              <a:buClr>
                <a:schemeClr val="accent2"/>
              </a:buClr>
              <a:defRPr sz="1800" baseline="0"/>
            </a:lvl1pPr>
            <a:lvl2pPr>
              <a:defRPr sz="2600"/>
            </a:lvl2pPr>
            <a:lvl3pPr>
              <a:defRPr sz="2200"/>
            </a:lvl3pPr>
            <a:lvl4pPr>
              <a:defRPr sz="1800"/>
            </a:lvl4pPr>
            <a:lvl5pPr>
              <a:defRPr sz="1800"/>
            </a:lvl5pPr>
          </a:lstStyle>
          <a:p>
            <a:pPr lvl="0"/>
            <a:r>
              <a:rPr lang="en-US" dirty="0"/>
              <a:t>Click to edit bulleted text</a:t>
            </a:r>
          </a:p>
          <a:p>
            <a:pPr lvl="0"/>
            <a:r>
              <a:rPr lang="en-US" dirty="0"/>
              <a:t>Click to edit bulleted text</a:t>
            </a:r>
          </a:p>
        </p:txBody>
      </p:sp>
      <p:sp>
        <p:nvSpPr>
          <p:cNvPr id="6" name="Subtitle 2"/>
          <p:cNvSpPr>
            <a:spLocks noGrp="1"/>
          </p:cNvSpPr>
          <p:nvPr>
            <p:ph type="subTitle" idx="1" hasCustomPrompt="1"/>
          </p:nvPr>
        </p:nvSpPr>
        <p:spPr>
          <a:xfrm>
            <a:off x="457200" y="1668010"/>
            <a:ext cx="6400800" cy="430887"/>
          </a:xfrm>
        </p:spPr>
        <p:txBody>
          <a:bodyPr lIns="0" tIns="0" rIns="0" bIns="0">
            <a:sp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slide subtitle</a:t>
            </a:r>
          </a:p>
        </p:txBody>
      </p:sp>
      <p:sp>
        <p:nvSpPr>
          <p:cNvPr id="8" name="Title 1"/>
          <p:cNvSpPr>
            <a:spLocks noGrp="1"/>
          </p:cNvSpPr>
          <p:nvPr>
            <p:ph type="title" hasCustomPrompt="1"/>
          </p:nvPr>
        </p:nvSpPr>
        <p:spPr>
          <a:xfrm>
            <a:off x="457200" y="994680"/>
            <a:ext cx="8229600" cy="606883"/>
          </a:xfrm>
        </p:spPr>
        <p:txBody>
          <a:bodyPr/>
          <a:lstStyle/>
          <a:p>
            <a:r>
              <a:rPr lang="en-US" dirty="0"/>
              <a:t>Click to edit slide title</a:t>
            </a:r>
          </a:p>
        </p:txBody>
      </p:sp>
    </p:spTree>
    <p:extLst>
      <p:ext uri="{BB962C8B-B14F-4D97-AF65-F5344CB8AC3E}">
        <p14:creationId xmlns:p14="http://schemas.microsoft.com/office/powerpoint/2010/main" val="3493224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sz="1000"/>
            </a:lvl1pPr>
          </a:lstStyle>
          <a:p>
            <a:pPr>
              <a:defRPr/>
            </a:pPr>
            <a:r>
              <a:rPr lang="en-US" altLang="en-US" dirty="0"/>
              <a:t>© 2015 International Business Machines Corporation</a:t>
            </a:r>
          </a:p>
        </p:txBody>
      </p:sp>
      <p:sp>
        <p:nvSpPr>
          <p:cNvPr id="4" name="Rectangle 6"/>
          <p:cNvSpPr>
            <a:spLocks noGrp="1" noChangeArrowheads="1"/>
          </p:cNvSpPr>
          <p:nvPr>
            <p:ph type="sldNum" sz="quarter" idx="11"/>
          </p:nvPr>
        </p:nvSpPr>
        <p:spPr>
          <a:ln/>
        </p:spPr>
        <p:txBody>
          <a:bodyPr/>
          <a:lstStyle>
            <a:lvl1pPr>
              <a:defRPr/>
            </a:lvl1pPr>
          </a:lstStyle>
          <a:p>
            <a:pPr>
              <a:defRPr/>
            </a:pPr>
            <a:r>
              <a:rPr lang="en-US" altLang="en-US" dirty="0"/>
              <a:t>  </a:t>
            </a:r>
          </a:p>
          <a:p>
            <a:pPr>
              <a:defRPr/>
            </a:pPr>
            <a:fld id="{D6B5D5A2-DA7A-4336-8EA0-79B4BA16B516}" type="slidenum">
              <a:rPr lang="en-US" altLang="en-US"/>
              <a:pPr>
                <a:defRPr/>
              </a:pPr>
              <a:t>‹#›</a:t>
            </a:fld>
            <a:endParaRPr lang="en-US"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dirty="0"/>
              <a:t>© 2015 International Business Machines Corporation</a:t>
            </a:r>
          </a:p>
        </p:txBody>
      </p:sp>
      <p:sp>
        <p:nvSpPr>
          <p:cNvPr id="3" name="Rectangle 6"/>
          <p:cNvSpPr>
            <a:spLocks noGrp="1" noChangeArrowheads="1"/>
          </p:cNvSpPr>
          <p:nvPr>
            <p:ph type="sldNum" sz="quarter" idx="11"/>
          </p:nvPr>
        </p:nvSpPr>
        <p:spPr>
          <a:ln/>
        </p:spPr>
        <p:txBody>
          <a:bodyPr/>
          <a:lstStyle>
            <a:lvl1pPr>
              <a:defRPr/>
            </a:lvl1pPr>
          </a:lstStyle>
          <a:p>
            <a:pPr>
              <a:defRPr/>
            </a:pPr>
            <a:r>
              <a:rPr lang="en-US" altLang="en-US" dirty="0"/>
              <a:t>  </a:t>
            </a:r>
          </a:p>
          <a:p>
            <a:pPr>
              <a:defRPr/>
            </a:pPr>
            <a:fld id="{A9C692CC-28AB-43E8-890F-746FB02A8657}" type="slidenum">
              <a:rPr lang="en-US" altLang="en-US"/>
              <a:pPr>
                <a:defRPr/>
              </a:pPr>
              <a:t>‹#›</a:t>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dirty="0"/>
              <a:t>© 2015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r>
              <a:rPr lang="en-US" altLang="en-US" dirty="0"/>
              <a:t>  </a:t>
            </a:r>
          </a:p>
          <a:p>
            <a:pPr>
              <a:defRPr/>
            </a:pPr>
            <a:fld id="{5C2B039C-DC14-49C8-BC4F-A8E8A75A2FC4}" type="slidenum">
              <a:rPr lang="en-US" altLang="en-US"/>
              <a:pPr>
                <a:defRPr/>
              </a:pPr>
              <a:t>‹#›</a:t>
            </a:fld>
            <a:endParaRPr lang="en-US"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dirty="0"/>
              <a:t>© 2015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r>
              <a:rPr lang="en-US" altLang="en-US" dirty="0"/>
              <a:t>  </a:t>
            </a:r>
          </a:p>
          <a:p>
            <a:pPr>
              <a:defRPr/>
            </a:pPr>
            <a:fld id="{9F8C8200-22D8-4B9E-8D29-0180C3A21F04}" type="slidenum">
              <a:rPr lang="en-US" altLang="en-US"/>
              <a:pPr>
                <a:defRPr/>
              </a:pPr>
              <a:t>‹#›</a:t>
            </a:fld>
            <a:endParaRPr lang="en-US"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5.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2.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1.png"/><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23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020763"/>
            <a:ext cx="8229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2286000"/>
            <a:ext cx="3886200"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p>
            <a:pPr lvl="0"/>
            <a:r>
              <a:rPr lang="en-US"/>
              <a:t>Click to edit Master text styles</a:t>
            </a:r>
          </a:p>
          <a:p>
            <a:pPr lvl="0"/>
            <a:r>
              <a:rPr lang="en-US"/>
              <a:t>Second level</a:t>
            </a:r>
          </a:p>
          <a:p>
            <a:pPr lvl="2"/>
            <a:r>
              <a:rPr lang="en-US"/>
              <a:t>Third level</a:t>
            </a:r>
          </a:p>
        </p:txBody>
      </p:sp>
      <p:sp>
        <p:nvSpPr>
          <p:cNvPr id="1029" name="Rectangle 5"/>
          <p:cNvSpPr>
            <a:spLocks noGrp="1" noChangeArrowheads="1"/>
          </p:cNvSpPr>
          <p:nvPr>
            <p:ph type="ftr" sz="quarter" idx="3"/>
          </p:nvPr>
        </p:nvSpPr>
        <p:spPr bwMode="auto">
          <a:xfrm>
            <a:off x="457200" y="6324600"/>
            <a:ext cx="5562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defRPr sz="1100">
                <a:latin typeface="Arial" pitchFamily="34" charset="0"/>
                <a:ea typeface="ヒラギノ角ゴ Pro W3" pitchFamily="120" charset="-128"/>
                <a:cs typeface="+mn-cs"/>
              </a:defRPr>
            </a:lvl1pPr>
          </a:lstStyle>
          <a:p>
            <a:pPr>
              <a:defRPr/>
            </a:pPr>
            <a:r>
              <a:rPr lang="en-US" altLang="en-US" dirty="0"/>
              <a:t>© 2014 International Business Machines Corporation</a:t>
            </a:r>
          </a:p>
        </p:txBody>
      </p:sp>
      <p:sp>
        <p:nvSpPr>
          <p:cNvPr id="1030" name="Rectangle 6"/>
          <p:cNvSpPr>
            <a:spLocks noGrp="1" noChangeArrowheads="1"/>
          </p:cNvSpPr>
          <p:nvPr>
            <p:ph type="sldNum" sz="quarter" idx="4"/>
          </p:nvPr>
        </p:nvSpPr>
        <p:spPr bwMode="auto">
          <a:xfrm>
            <a:off x="6553200" y="63246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r">
              <a:defRPr sz="1100">
                <a:latin typeface="Arial" pitchFamily="34" charset="0"/>
                <a:ea typeface="ヒラギノ角ゴ Pro W3" pitchFamily="120" charset="-128"/>
                <a:cs typeface="+mn-cs"/>
              </a:defRPr>
            </a:lvl1pPr>
          </a:lstStyle>
          <a:p>
            <a:pPr>
              <a:defRPr/>
            </a:pPr>
            <a:r>
              <a:rPr lang="en-US" altLang="en-US" dirty="0"/>
              <a:t>  </a:t>
            </a:r>
          </a:p>
          <a:p>
            <a:pPr>
              <a:defRPr/>
            </a:pPr>
            <a:fld id="{A46D1807-4B8E-418B-A2BB-B04F6A34BF4E}" type="slidenum">
              <a:rPr lang="en-US" altLang="en-US"/>
              <a:pPr>
                <a:defRPr/>
              </a:pPr>
              <a:t>‹#›</a:t>
            </a:fld>
            <a:endParaRPr lang="en-US" altLang="en-US" dirty="0"/>
          </a:p>
        </p:txBody>
      </p:sp>
      <p:pic>
        <p:nvPicPr>
          <p:cNvPr id="2" name="Picture 7" descr="IBM_logo_blue"/>
          <p:cNvPicPr>
            <a:picLocks noChangeAspect="1" noChangeArrowheads="1"/>
          </p:cNvPicPr>
          <p:nvPr/>
        </p:nvPicPr>
        <p:blipFill>
          <a:blip r:embed="rId16"/>
          <a:srcRect/>
          <a:stretch>
            <a:fillRect/>
          </a:stretch>
        </p:blipFill>
        <p:spPr bwMode="auto">
          <a:xfrm>
            <a:off x="8305800" y="422275"/>
            <a:ext cx="457200" cy="187325"/>
          </a:xfrm>
          <a:prstGeom prst="rect">
            <a:avLst/>
          </a:prstGeom>
          <a:noFill/>
          <a:ln w="9525">
            <a:noFill/>
            <a:miter lim="800000"/>
            <a:headEnd/>
            <a:tailEnd/>
          </a:ln>
        </p:spPr>
      </p:pic>
      <p:pic>
        <p:nvPicPr>
          <p:cNvPr id="1031" name="Picture 8" descr="IBM_Watson_logo_blue"/>
          <p:cNvPicPr>
            <a:picLocks noChangeAspect="1" noChangeArrowheads="1"/>
          </p:cNvPicPr>
          <p:nvPr/>
        </p:nvPicPr>
        <p:blipFill>
          <a:blip r:embed="rId17"/>
          <a:srcRect/>
          <a:stretch>
            <a:fillRect/>
          </a:stretch>
        </p:blipFill>
        <p:spPr bwMode="auto">
          <a:xfrm>
            <a:off x="457200" y="439738"/>
            <a:ext cx="1219200" cy="169862"/>
          </a:xfrm>
          <a:prstGeom prst="rect">
            <a:avLst/>
          </a:prstGeom>
          <a:noFill/>
          <a:ln w="9525">
            <a:noFill/>
            <a:miter lim="800000"/>
            <a:headEnd/>
            <a:tailEnd/>
          </a:ln>
        </p:spPr>
      </p:pic>
      <p:sp>
        <p:nvSpPr>
          <p:cNvPr id="1033" name="Line 9"/>
          <p:cNvSpPr>
            <a:spLocks noChangeShapeType="1"/>
          </p:cNvSpPr>
          <p:nvPr/>
        </p:nvSpPr>
        <p:spPr bwMode="auto">
          <a:xfrm>
            <a:off x="457200" y="838200"/>
            <a:ext cx="8305800" cy="0"/>
          </a:xfrm>
          <a:prstGeom prst="line">
            <a:avLst/>
          </a:prstGeom>
          <a:noFill/>
          <a:ln w="9525">
            <a:solidFill>
              <a:srgbClr val="00B2F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ea typeface="ヒラギノ角ゴ Pro W3" charset="0"/>
              <a:cs typeface="+mn-cs"/>
            </a:endParaRPr>
          </a:p>
        </p:txBody>
      </p:sp>
    </p:spTree>
  </p:cSld>
  <p:clrMap bg1="dk2" tx1="lt1" bg2="dk1" tx2="lt2" accent1="accent1" accent2="accent2" accent3="accent3" accent4="accent4" accent5="accent5" accent6="accent6" hlink="hlink" folHlink="folHlink"/>
  <p:sldLayoutIdLst>
    <p:sldLayoutId id="2147483929" r:id="rId1"/>
    <p:sldLayoutId id="2147483906" r:id="rId2"/>
    <p:sldLayoutId id="2147483905" r:id="rId3"/>
    <p:sldLayoutId id="2147483904" r:id="rId4"/>
    <p:sldLayoutId id="2147483903" r:id="rId5"/>
    <p:sldLayoutId id="2147483902" r:id="rId6"/>
    <p:sldLayoutId id="2147483901" r:id="rId7"/>
    <p:sldLayoutId id="2147483900" r:id="rId8"/>
    <p:sldLayoutId id="2147483899" r:id="rId9"/>
    <p:sldLayoutId id="2147483898" r:id="rId10"/>
    <p:sldLayoutId id="2147483897" r:id="rId11"/>
    <p:sldLayoutId id="2147483896" r:id="rId12"/>
    <p:sldLayoutId id="2147483930" r:id="rId13"/>
    <p:sldLayoutId id="2147483932" r:id="rId14"/>
  </p:sldLayoutIdLst>
  <p:hf sldNum="0" hdr="0" dt="0"/>
  <p:txStyles>
    <p:titleStyle>
      <a:lvl1pPr algn="l" rtl="0" eaLnBrk="0" fontAlgn="base" hangingPunct="0">
        <a:spcBef>
          <a:spcPct val="0"/>
        </a:spcBef>
        <a:spcAft>
          <a:spcPct val="0"/>
        </a:spcAft>
        <a:defRPr sz="2800" b="1">
          <a:solidFill>
            <a:schemeClr val="tx1"/>
          </a:solidFill>
          <a:latin typeface="+mj-lt"/>
          <a:ea typeface="+mj-ea"/>
          <a:cs typeface="ヒラギノ角ゴ Pro W3" charset="0"/>
        </a:defRPr>
      </a:lvl1pPr>
      <a:lvl2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2pPr>
      <a:lvl3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3pPr>
      <a:lvl4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4pPr>
      <a:lvl5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5pPr>
      <a:lvl6pPr marL="457200" algn="l" rtl="0" fontAlgn="base">
        <a:spcBef>
          <a:spcPct val="0"/>
        </a:spcBef>
        <a:spcAft>
          <a:spcPct val="0"/>
        </a:spcAft>
        <a:defRPr sz="2800" b="1">
          <a:solidFill>
            <a:schemeClr val="tx1"/>
          </a:solidFill>
          <a:latin typeface="Arial" charset="0"/>
          <a:ea typeface="ヒラギノ角ゴ Pro W3" charset="0"/>
        </a:defRPr>
      </a:lvl6pPr>
      <a:lvl7pPr marL="914400" algn="l" rtl="0" fontAlgn="base">
        <a:spcBef>
          <a:spcPct val="0"/>
        </a:spcBef>
        <a:spcAft>
          <a:spcPct val="0"/>
        </a:spcAft>
        <a:defRPr sz="2800" b="1">
          <a:solidFill>
            <a:schemeClr val="tx1"/>
          </a:solidFill>
          <a:latin typeface="Arial" charset="0"/>
          <a:ea typeface="ヒラギノ角ゴ Pro W3" charset="0"/>
        </a:defRPr>
      </a:lvl7pPr>
      <a:lvl8pPr marL="1371600" algn="l" rtl="0" fontAlgn="base">
        <a:spcBef>
          <a:spcPct val="0"/>
        </a:spcBef>
        <a:spcAft>
          <a:spcPct val="0"/>
        </a:spcAft>
        <a:defRPr sz="2800" b="1">
          <a:solidFill>
            <a:schemeClr val="tx1"/>
          </a:solidFill>
          <a:latin typeface="Arial" charset="0"/>
          <a:ea typeface="ヒラギノ角ゴ Pro W3" charset="0"/>
        </a:defRPr>
      </a:lvl8pPr>
      <a:lvl9pPr marL="1828800" algn="l" rtl="0" fontAlgn="base">
        <a:spcBef>
          <a:spcPct val="0"/>
        </a:spcBef>
        <a:spcAft>
          <a:spcPct val="0"/>
        </a:spcAft>
        <a:defRPr sz="2800" b="1">
          <a:solidFill>
            <a:schemeClr val="tx1"/>
          </a:solidFill>
          <a:latin typeface="Arial" charset="0"/>
          <a:ea typeface="ヒラギノ角ゴ Pro W3" charset="0"/>
        </a:defRPr>
      </a:lvl9pPr>
    </p:titleStyle>
    <p:bodyStyle>
      <a:lvl1pPr marL="225425" indent="-225425" algn="l" rtl="0" eaLnBrk="0" fontAlgn="base" hangingPunct="0">
        <a:lnSpc>
          <a:spcPct val="110000"/>
        </a:lnSpc>
        <a:spcBef>
          <a:spcPct val="20000"/>
        </a:spcBef>
        <a:spcAft>
          <a:spcPct val="0"/>
        </a:spcAft>
        <a:buChar char="•"/>
        <a:defRPr sz="2000">
          <a:solidFill>
            <a:schemeClr val="tx1"/>
          </a:solidFill>
          <a:latin typeface="+mn-lt"/>
          <a:ea typeface="+mn-ea"/>
          <a:cs typeface="ヒラギノ角ゴ Pro W3" charset="0"/>
        </a:defRPr>
      </a:lvl1pPr>
      <a:lvl2pPr marL="463550" indent="-123825" algn="l" rtl="0" eaLnBrk="0" fontAlgn="base" hangingPunct="0">
        <a:spcBef>
          <a:spcPct val="20000"/>
        </a:spcBef>
        <a:spcAft>
          <a:spcPct val="0"/>
        </a:spcAft>
        <a:buChar char="•"/>
        <a:defRPr sz="2000">
          <a:solidFill>
            <a:schemeClr val="bg1"/>
          </a:solidFill>
          <a:latin typeface="+mn-lt"/>
          <a:ea typeface="+mn-ea"/>
          <a:cs typeface="ヒラギノ角ゴ Pro W3"/>
        </a:defRPr>
      </a:lvl2pPr>
      <a:lvl3pPr marL="801688" indent="-223838" algn="l" rtl="0" eaLnBrk="0" fontAlgn="base" hangingPunct="0">
        <a:lnSpc>
          <a:spcPct val="110000"/>
        </a:lnSpc>
        <a:spcBef>
          <a:spcPct val="20000"/>
        </a:spcBef>
        <a:spcAft>
          <a:spcPct val="0"/>
        </a:spcAft>
        <a:buFont typeface="Arial" charset="0"/>
        <a:buChar char="–"/>
        <a:defRPr sz="20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har char="–"/>
        <a:defRPr sz="2800">
          <a:solidFill>
            <a:schemeClr val="bg1"/>
          </a:solidFill>
          <a:latin typeface="+mn-lt"/>
          <a:ea typeface="+mn-ea"/>
          <a:cs typeface="ヒラギノ角ゴ Pro W3"/>
        </a:defRPr>
      </a:lvl4pPr>
      <a:lvl5pPr marL="2057400" indent="-228600" algn="l" rtl="0" eaLnBrk="0" fontAlgn="base" hangingPunct="0">
        <a:spcBef>
          <a:spcPct val="20000"/>
        </a:spcBef>
        <a:spcAft>
          <a:spcPct val="0"/>
        </a:spcAft>
        <a:buChar char="»"/>
        <a:defRPr sz="2800">
          <a:solidFill>
            <a:schemeClr val="bg1"/>
          </a:solidFill>
          <a:latin typeface="+mn-lt"/>
          <a:ea typeface="+mn-ea"/>
          <a:cs typeface="ヒラギノ角ゴ Pro W3"/>
        </a:defRPr>
      </a:lvl5pPr>
      <a:lvl6pPr marL="2514600" indent="-228600" algn="l" rtl="0" fontAlgn="base">
        <a:spcBef>
          <a:spcPct val="20000"/>
        </a:spcBef>
        <a:spcAft>
          <a:spcPct val="0"/>
        </a:spcAft>
        <a:buChar char="»"/>
        <a:defRPr sz="2800">
          <a:solidFill>
            <a:schemeClr val="bg1"/>
          </a:solidFill>
          <a:latin typeface="+mn-lt"/>
          <a:ea typeface="+mn-ea"/>
        </a:defRPr>
      </a:lvl6pPr>
      <a:lvl7pPr marL="2971800" indent="-228600" algn="l" rtl="0" fontAlgn="base">
        <a:spcBef>
          <a:spcPct val="20000"/>
        </a:spcBef>
        <a:spcAft>
          <a:spcPct val="0"/>
        </a:spcAft>
        <a:buChar char="»"/>
        <a:defRPr sz="2800">
          <a:solidFill>
            <a:schemeClr val="bg1"/>
          </a:solidFill>
          <a:latin typeface="+mn-lt"/>
          <a:ea typeface="+mn-ea"/>
        </a:defRPr>
      </a:lvl7pPr>
      <a:lvl8pPr marL="3429000" indent="-228600" algn="l" rtl="0" fontAlgn="base">
        <a:spcBef>
          <a:spcPct val="20000"/>
        </a:spcBef>
        <a:spcAft>
          <a:spcPct val="0"/>
        </a:spcAft>
        <a:buChar char="»"/>
        <a:defRPr sz="2800">
          <a:solidFill>
            <a:schemeClr val="bg1"/>
          </a:solidFill>
          <a:latin typeface="+mn-lt"/>
          <a:ea typeface="+mn-ea"/>
        </a:defRPr>
      </a:lvl8pPr>
      <a:lvl9pPr marL="3886200" indent="-228600" algn="l" rtl="0" fontAlgn="base">
        <a:spcBef>
          <a:spcPct val="20000"/>
        </a:spcBef>
        <a:spcAft>
          <a:spcPct val="0"/>
        </a:spcAft>
        <a:buChar char="»"/>
        <a:defRPr sz="2800">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6" name="Rectangle 8"/>
          <p:cNvSpPr>
            <a:spLocks noChangeArrowheads="1"/>
          </p:cNvSpPr>
          <p:nvPr/>
        </p:nvSpPr>
        <p:spPr bwMode="auto">
          <a:xfrm>
            <a:off x="0" y="0"/>
            <a:ext cx="9144000" cy="6858000"/>
          </a:xfrm>
          <a:prstGeom prst="rect">
            <a:avLst/>
          </a:prstGeom>
          <a:solidFill>
            <a:srgbClr val="00123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ea typeface="ヒラギノ角ゴ Pro W3" charset="0"/>
              <a:cs typeface="+mn-cs"/>
            </a:endParaRPr>
          </a:p>
        </p:txBody>
      </p:sp>
      <p:pic>
        <p:nvPicPr>
          <p:cNvPr id="2051" name="Picture 10" descr="IBM_logo_blue"/>
          <p:cNvPicPr>
            <a:picLocks noChangeAspect="1" noChangeArrowheads="1"/>
          </p:cNvPicPr>
          <p:nvPr/>
        </p:nvPicPr>
        <p:blipFill>
          <a:blip r:embed="rId13"/>
          <a:srcRect/>
          <a:stretch>
            <a:fillRect/>
          </a:stretch>
        </p:blipFill>
        <p:spPr bwMode="auto">
          <a:xfrm>
            <a:off x="8305800" y="422275"/>
            <a:ext cx="457200" cy="187325"/>
          </a:xfrm>
          <a:prstGeom prst="rect">
            <a:avLst/>
          </a:prstGeom>
          <a:noFill/>
          <a:ln w="9525">
            <a:noFill/>
            <a:miter lim="800000"/>
            <a:headEnd/>
            <a:tailEnd/>
          </a:ln>
        </p:spPr>
      </p:pic>
      <p:pic>
        <p:nvPicPr>
          <p:cNvPr id="2052" name="Picture 11" descr="IBM_Watson_logo_blue"/>
          <p:cNvPicPr>
            <a:picLocks noChangeAspect="1" noChangeArrowheads="1"/>
          </p:cNvPicPr>
          <p:nvPr/>
        </p:nvPicPr>
        <p:blipFill>
          <a:blip r:embed="rId14"/>
          <a:srcRect/>
          <a:stretch>
            <a:fillRect/>
          </a:stretch>
        </p:blipFill>
        <p:spPr bwMode="auto">
          <a:xfrm>
            <a:off x="457200" y="439738"/>
            <a:ext cx="1219200" cy="169862"/>
          </a:xfrm>
          <a:prstGeom prst="rect">
            <a:avLst/>
          </a:prstGeom>
          <a:noFill/>
          <a:ln w="9525">
            <a:noFill/>
            <a:miter lim="800000"/>
            <a:headEnd/>
            <a:tailEnd/>
          </a:ln>
        </p:spPr>
      </p:pic>
      <p:sp>
        <p:nvSpPr>
          <p:cNvPr id="22540" name="Line 12"/>
          <p:cNvSpPr>
            <a:spLocks noChangeShapeType="1"/>
          </p:cNvSpPr>
          <p:nvPr/>
        </p:nvSpPr>
        <p:spPr bwMode="auto">
          <a:xfrm>
            <a:off x="457200" y="2133600"/>
            <a:ext cx="381000"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ea typeface="ヒラギノ角ゴ Pro W3" charset="0"/>
              <a:cs typeface="+mn-cs"/>
            </a:endParaRPr>
          </a:p>
        </p:txBody>
      </p:sp>
      <p:sp>
        <p:nvSpPr>
          <p:cNvPr id="22530" name="Rectangle 2"/>
          <p:cNvSpPr>
            <a:spLocks noGrp="1" noChangeArrowheads="1"/>
          </p:cNvSpPr>
          <p:nvPr>
            <p:ph type="title"/>
          </p:nvPr>
        </p:nvSpPr>
        <p:spPr bwMode="auto">
          <a:xfrm>
            <a:off x="457200" y="2362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2533" name="Rectangle 5"/>
          <p:cNvSpPr>
            <a:spLocks noGrp="1" noChangeArrowheads="1"/>
          </p:cNvSpPr>
          <p:nvPr>
            <p:ph type="ftr" sz="quarter" idx="3"/>
          </p:nvPr>
        </p:nvSpPr>
        <p:spPr bwMode="auto">
          <a:xfrm>
            <a:off x="381000" y="6305550"/>
            <a:ext cx="5562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100">
                <a:solidFill>
                  <a:schemeClr val="bg1"/>
                </a:solidFill>
                <a:latin typeface="Arial" pitchFamily="34" charset="0"/>
                <a:ea typeface="ヒラギノ角ゴ Pro W3" pitchFamily="120" charset="-128"/>
                <a:cs typeface="+mn-cs"/>
              </a:defRPr>
            </a:lvl1pPr>
          </a:lstStyle>
          <a:p>
            <a:pPr>
              <a:defRPr/>
            </a:pPr>
            <a:r>
              <a:rPr lang="en-US" altLang="en-US" dirty="0"/>
              <a:t>© 2015 International Business Machines Corporation</a:t>
            </a:r>
          </a:p>
        </p:txBody>
      </p:sp>
      <p:sp>
        <p:nvSpPr>
          <p:cNvPr id="22534" name="Rectangle 6"/>
          <p:cNvSpPr>
            <a:spLocks noGrp="1" noChangeArrowheads="1"/>
          </p:cNvSpPr>
          <p:nvPr>
            <p:ph type="sldNum" sz="quarter" idx="4"/>
          </p:nvPr>
        </p:nvSpPr>
        <p:spPr bwMode="auto">
          <a:xfrm>
            <a:off x="6553200" y="63055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100">
                <a:solidFill>
                  <a:schemeClr val="bg1"/>
                </a:solidFill>
                <a:latin typeface="Arial" pitchFamily="34" charset="0"/>
                <a:ea typeface="ヒラギノ角ゴ Pro W3" pitchFamily="120" charset="-128"/>
                <a:cs typeface="+mn-cs"/>
              </a:defRPr>
            </a:lvl1pPr>
          </a:lstStyle>
          <a:p>
            <a:pPr>
              <a:defRPr/>
            </a:pPr>
            <a:fld id="{D67906A6-5928-47B7-9784-68014603F162}"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917" r:id="rId1"/>
    <p:sldLayoutId id="2147483916" r:id="rId2"/>
    <p:sldLayoutId id="2147483915" r:id="rId3"/>
    <p:sldLayoutId id="2147483914" r:id="rId4"/>
    <p:sldLayoutId id="2147483913" r:id="rId5"/>
    <p:sldLayoutId id="2147483912" r:id="rId6"/>
    <p:sldLayoutId id="2147483911" r:id="rId7"/>
    <p:sldLayoutId id="2147483910" r:id="rId8"/>
    <p:sldLayoutId id="2147483909" r:id="rId9"/>
    <p:sldLayoutId id="2147483908" r:id="rId10"/>
    <p:sldLayoutId id="2147483907" r:id="rId11"/>
  </p:sldLayoutIdLst>
  <p:hf sldNum="0" hdr="0" dt="0"/>
  <p:txStyles>
    <p:titleStyle>
      <a:lvl1pPr algn="l" rtl="0" eaLnBrk="0" fontAlgn="base" hangingPunct="0">
        <a:lnSpc>
          <a:spcPct val="90000"/>
        </a:lnSpc>
        <a:spcBef>
          <a:spcPct val="0"/>
        </a:spcBef>
        <a:spcAft>
          <a:spcPct val="0"/>
        </a:spcAft>
        <a:defRPr sz="4400" b="1">
          <a:solidFill>
            <a:schemeClr val="bg1"/>
          </a:solidFill>
          <a:latin typeface="+mj-lt"/>
          <a:ea typeface="+mj-ea"/>
          <a:cs typeface="ヒラギノ角ゴ Pro W3" charset="0"/>
        </a:defRPr>
      </a:lvl1pPr>
      <a:lvl2pPr algn="l" rtl="0" eaLnBrk="0" fontAlgn="base" hangingPunct="0">
        <a:lnSpc>
          <a:spcPct val="90000"/>
        </a:lnSpc>
        <a:spcBef>
          <a:spcPct val="0"/>
        </a:spcBef>
        <a:spcAft>
          <a:spcPct val="0"/>
        </a:spcAft>
        <a:defRPr sz="4400" b="1">
          <a:solidFill>
            <a:schemeClr val="bg1"/>
          </a:solidFill>
          <a:latin typeface="Arial" charset="0"/>
          <a:ea typeface="ヒラギノ角ゴ Pro W3" charset="0"/>
          <a:cs typeface="ヒラギノ角ゴ Pro W3" charset="0"/>
        </a:defRPr>
      </a:lvl2pPr>
      <a:lvl3pPr algn="l" rtl="0" eaLnBrk="0" fontAlgn="base" hangingPunct="0">
        <a:lnSpc>
          <a:spcPct val="90000"/>
        </a:lnSpc>
        <a:spcBef>
          <a:spcPct val="0"/>
        </a:spcBef>
        <a:spcAft>
          <a:spcPct val="0"/>
        </a:spcAft>
        <a:defRPr sz="4400" b="1">
          <a:solidFill>
            <a:schemeClr val="bg1"/>
          </a:solidFill>
          <a:latin typeface="Arial" charset="0"/>
          <a:ea typeface="ヒラギノ角ゴ Pro W3" charset="0"/>
          <a:cs typeface="ヒラギノ角ゴ Pro W3" charset="0"/>
        </a:defRPr>
      </a:lvl3pPr>
      <a:lvl4pPr algn="l" rtl="0" eaLnBrk="0" fontAlgn="base" hangingPunct="0">
        <a:lnSpc>
          <a:spcPct val="90000"/>
        </a:lnSpc>
        <a:spcBef>
          <a:spcPct val="0"/>
        </a:spcBef>
        <a:spcAft>
          <a:spcPct val="0"/>
        </a:spcAft>
        <a:defRPr sz="4400" b="1">
          <a:solidFill>
            <a:schemeClr val="bg1"/>
          </a:solidFill>
          <a:latin typeface="Arial" charset="0"/>
          <a:ea typeface="ヒラギノ角ゴ Pro W3" charset="0"/>
          <a:cs typeface="ヒラギノ角ゴ Pro W3" charset="0"/>
        </a:defRPr>
      </a:lvl4pPr>
      <a:lvl5pPr algn="l" rtl="0" eaLnBrk="0" fontAlgn="base" hangingPunct="0">
        <a:lnSpc>
          <a:spcPct val="90000"/>
        </a:lnSpc>
        <a:spcBef>
          <a:spcPct val="0"/>
        </a:spcBef>
        <a:spcAft>
          <a:spcPct val="0"/>
        </a:spcAft>
        <a:defRPr sz="4400" b="1">
          <a:solidFill>
            <a:schemeClr val="bg1"/>
          </a:solidFill>
          <a:latin typeface="Arial" charset="0"/>
          <a:ea typeface="ヒラギノ角ゴ Pro W3" charset="0"/>
          <a:cs typeface="ヒラギノ角ゴ Pro W3" charset="0"/>
        </a:defRPr>
      </a:lvl5pPr>
      <a:lvl6pPr marL="457200" algn="l" rtl="0" fontAlgn="base">
        <a:lnSpc>
          <a:spcPct val="90000"/>
        </a:lnSpc>
        <a:spcBef>
          <a:spcPct val="0"/>
        </a:spcBef>
        <a:spcAft>
          <a:spcPct val="0"/>
        </a:spcAft>
        <a:defRPr sz="4400" b="1">
          <a:solidFill>
            <a:schemeClr val="bg1"/>
          </a:solidFill>
          <a:latin typeface="Arial" charset="0"/>
          <a:ea typeface="ヒラギノ角ゴ Pro W3" charset="0"/>
        </a:defRPr>
      </a:lvl6pPr>
      <a:lvl7pPr marL="914400" algn="l" rtl="0" fontAlgn="base">
        <a:lnSpc>
          <a:spcPct val="90000"/>
        </a:lnSpc>
        <a:spcBef>
          <a:spcPct val="0"/>
        </a:spcBef>
        <a:spcAft>
          <a:spcPct val="0"/>
        </a:spcAft>
        <a:defRPr sz="4400" b="1">
          <a:solidFill>
            <a:schemeClr val="bg1"/>
          </a:solidFill>
          <a:latin typeface="Arial" charset="0"/>
          <a:ea typeface="ヒラギノ角ゴ Pro W3" charset="0"/>
        </a:defRPr>
      </a:lvl7pPr>
      <a:lvl8pPr marL="1371600" algn="l" rtl="0" fontAlgn="base">
        <a:lnSpc>
          <a:spcPct val="90000"/>
        </a:lnSpc>
        <a:spcBef>
          <a:spcPct val="0"/>
        </a:spcBef>
        <a:spcAft>
          <a:spcPct val="0"/>
        </a:spcAft>
        <a:defRPr sz="4400" b="1">
          <a:solidFill>
            <a:schemeClr val="bg1"/>
          </a:solidFill>
          <a:latin typeface="Arial" charset="0"/>
          <a:ea typeface="ヒラギノ角ゴ Pro W3" charset="0"/>
        </a:defRPr>
      </a:lvl8pPr>
      <a:lvl9pPr marL="1828800" algn="l" rtl="0" fontAlgn="base">
        <a:lnSpc>
          <a:spcPct val="90000"/>
        </a:lnSpc>
        <a:spcBef>
          <a:spcPct val="0"/>
        </a:spcBef>
        <a:spcAft>
          <a:spcPct val="0"/>
        </a:spcAft>
        <a:defRPr sz="4400" b="1">
          <a:solidFill>
            <a:schemeClr val="bg1"/>
          </a:solidFill>
          <a:latin typeface="Arial" charset="0"/>
          <a:ea typeface="ヒラギノ角ゴ Pro W3"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ヒラギノ角ゴ Pro W3" charset="0"/>
        </a:defRPr>
      </a:lvl1pPr>
      <a:lvl2pPr marL="742950" indent="-285750" algn="l" rtl="0" eaLnBrk="0" fontAlgn="base" hangingPunct="0">
        <a:spcBef>
          <a:spcPct val="20000"/>
        </a:spcBef>
        <a:spcAft>
          <a:spcPct val="0"/>
        </a:spcAft>
        <a:buChar char="–"/>
        <a:defRPr sz="2800">
          <a:solidFill>
            <a:schemeClr val="tx1"/>
          </a:solidFill>
          <a:latin typeface="+mn-lt"/>
          <a:ea typeface="+mn-ea"/>
          <a:cs typeface="ヒラギノ角ゴ Pro W3"/>
        </a:defRPr>
      </a:lvl2pPr>
      <a:lvl3pPr marL="1143000" indent="-228600" algn="l" rtl="0" eaLnBrk="0" fontAlgn="base" hangingPunct="0">
        <a:spcBef>
          <a:spcPct val="20000"/>
        </a:spcBef>
        <a:spcAft>
          <a:spcPct val="0"/>
        </a:spcAft>
        <a:buChar char="•"/>
        <a:defRPr sz="24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har char="–"/>
        <a:defRPr sz="2000">
          <a:solidFill>
            <a:schemeClr val="tx1"/>
          </a:solidFill>
          <a:latin typeface="+mn-lt"/>
          <a:ea typeface="+mn-ea"/>
          <a:cs typeface="ヒラギノ角ゴ Pro W3"/>
        </a:defRPr>
      </a:lvl4pPr>
      <a:lvl5pPr marL="2057400" indent="-228600" algn="l" rtl="0" eaLnBrk="0" fontAlgn="base" hangingPunct="0">
        <a:spcBef>
          <a:spcPct val="20000"/>
        </a:spcBef>
        <a:spcAft>
          <a:spcPct val="0"/>
        </a:spcAft>
        <a:buChar char="»"/>
        <a:defRPr sz="2000">
          <a:solidFill>
            <a:schemeClr val="tx1"/>
          </a:solidFill>
          <a:latin typeface="+mn-lt"/>
          <a:ea typeface="+mn-ea"/>
          <a:cs typeface="ヒラギノ角ゴ Pro W3"/>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62" name="Rectangle 10"/>
          <p:cNvSpPr>
            <a:spLocks noChangeArrowheads="1"/>
          </p:cNvSpPr>
          <p:nvPr/>
        </p:nvSpPr>
        <p:spPr bwMode="auto">
          <a:xfrm>
            <a:off x="0" y="0"/>
            <a:ext cx="9144000" cy="6858000"/>
          </a:xfrm>
          <a:prstGeom prst="rect">
            <a:avLst/>
          </a:prstGeom>
          <a:solidFill>
            <a:srgbClr val="00B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ea typeface="ヒラギノ角ゴ Pro W3" charset="0"/>
              <a:cs typeface="+mn-cs"/>
            </a:endParaRPr>
          </a:p>
        </p:txBody>
      </p:sp>
      <p:sp>
        <p:nvSpPr>
          <p:cNvPr id="23564" name="Line 12"/>
          <p:cNvSpPr>
            <a:spLocks noChangeShapeType="1"/>
          </p:cNvSpPr>
          <p:nvPr/>
        </p:nvSpPr>
        <p:spPr bwMode="auto">
          <a:xfrm>
            <a:off x="457200" y="2133600"/>
            <a:ext cx="381000" cy="0"/>
          </a:xfrm>
          <a:prstGeom prst="line">
            <a:avLst/>
          </a:prstGeom>
          <a:noFill/>
          <a:ln w="28575">
            <a:solidFill>
              <a:srgbClr val="00123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ea typeface="ヒラギノ角ゴ Pro W3" charset="0"/>
              <a:cs typeface="+mn-cs"/>
            </a:endParaRPr>
          </a:p>
        </p:txBody>
      </p:sp>
      <p:pic>
        <p:nvPicPr>
          <p:cNvPr id="3076" name="Picture 13" descr="IBMWatsonWhite"/>
          <p:cNvPicPr>
            <a:picLocks noChangeAspect="1" noChangeArrowheads="1"/>
          </p:cNvPicPr>
          <p:nvPr/>
        </p:nvPicPr>
        <p:blipFill>
          <a:blip r:embed="rId13"/>
          <a:srcRect/>
          <a:stretch>
            <a:fillRect/>
          </a:stretch>
        </p:blipFill>
        <p:spPr bwMode="auto">
          <a:xfrm>
            <a:off x="457200" y="442913"/>
            <a:ext cx="1219200" cy="166687"/>
          </a:xfrm>
          <a:prstGeom prst="rect">
            <a:avLst/>
          </a:prstGeom>
          <a:noFill/>
          <a:ln w="9525">
            <a:noFill/>
            <a:miter lim="800000"/>
            <a:headEnd/>
            <a:tailEnd/>
          </a:ln>
        </p:spPr>
      </p:pic>
      <p:pic>
        <p:nvPicPr>
          <p:cNvPr id="3077" name="Picture 14" descr="IBMwhite"/>
          <p:cNvPicPr>
            <a:picLocks noChangeAspect="1" noChangeArrowheads="1"/>
          </p:cNvPicPr>
          <p:nvPr/>
        </p:nvPicPr>
        <p:blipFill>
          <a:blip r:embed="rId14"/>
          <a:srcRect/>
          <a:stretch>
            <a:fillRect/>
          </a:stretch>
        </p:blipFill>
        <p:spPr bwMode="auto">
          <a:xfrm>
            <a:off x="8305800" y="350838"/>
            <a:ext cx="457200" cy="182562"/>
          </a:xfrm>
          <a:prstGeom prst="rect">
            <a:avLst/>
          </a:prstGeom>
          <a:noFill/>
          <a:ln w="9525">
            <a:noFill/>
            <a:miter lim="800000"/>
            <a:headEnd/>
            <a:tailEnd/>
          </a:ln>
        </p:spPr>
      </p:pic>
      <p:sp>
        <p:nvSpPr>
          <p:cNvPr id="23558" name="Rectangle 6"/>
          <p:cNvSpPr>
            <a:spLocks noGrp="1" noChangeArrowheads="1"/>
          </p:cNvSpPr>
          <p:nvPr>
            <p:ph type="title"/>
          </p:nvPr>
        </p:nvSpPr>
        <p:spPr bwMode="auto">
          <a:xfrm>
            <a:off x="457200" y="2362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23559" name="Rectangle 7"/>
          <p:cNvSpPr>
            <a:spLocks noGrp="1" noChangeArrowheads="1"/>
          </p:cNvSpPr>
          <p:nvPr>
            <p:ph type="ftr" sz="quarter" idx="3"/>
          </p:nvPr>
        </p:nvSpPr>
        <p:spPr bwMode="auto">
          <a:xfrm>
            <a:off x="381000" y="6305550"/>
            <a:ext cx="5562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100">
                <a:solidFill>
                  <a:schemeClr val="bg1"/>
                </a:solidFill>
                <a:latin typeface="Arial" pitchFamily="34" charset="0"/>
                <a:ea typeface="ヒラギノ角ゴ Pro W3" pitchFamily="120" charset="-128"/>
                <a:cs typeface="+mn-cs"/>
              </a:defRPr>
            </a:lvl1pPr>
          </a:lstStyle>
          <a:p>
            <a:pPr>
              <a:defRPr/>
            </a:pPr>
            <a:r>
              <a:rPr lang="en-US" altLang="en-US" dirty="0"/>
              <a:t>© 2014 International Business Machines Corporation</a:t>
            </a:r>
          </a:p>
        </p:txBody>
      </p:sp>
      <p:sp>
        <p:nvSpPr>
          <p:cNvPr id="23560" name="Rectangle 8"/>
          <p:cNvSpPr>
            <a:spLocks noGrp="1" noChangeArrowheads="1"/>
          </p:cNvSpPr>
          <p:nvPr>
            <p:ph type="sldNum" sz="quarter" idx="4"/>
          </p:nvPr>
        </p:nvSpPr>
        <p:spPr bwMode="auto">
          <a:xfrm>
            <a:off x="6553200" y="63055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100">
                <a:solidFill>
                  <a:schemeClr val="bg1"/>
                </a:solidFill>
                <a:latin typeface="Arial" pitchFamily="34" charset="0"/>
                <a:ea typeface="ヒラギノ角ゴ Pro W3" pitchFamily="120" charset="-128"/>
                <a:cs typeface="+mn-cs"/>
              </a:defRPr>
            </a:lvl1pPr>
          </a:lstStyle>
          <a:p>
            <a:pPr>
              <a:defRPr/>
            </a:pPr>
            <a:fld id="{B86E81FE-10C3-4393-9BB7-8E7B3AE061EB}"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928" r:id="rId1"/>
    <p:sldLayoutId id="2147483927" r:id="rId2"/>
    <p:sldLayoutId id="2147483926" r:id="rId3"/>
    <p:sldLayoutId id="2147483925" r:id="rId4"/>
    <p:sldLayoutId id="2147483924" r:id="rId5"/>
    <p:sldLayoutId id="2147483923" r:id="rId6"/>
    <p:sldLayoutId id="2147483922" r:id="rId7"/>
    <p:sldLayoutId id="2147483921" r:id="rId8"/>
    <p:sldLayoutId id="2147483920" r:id="rId9"/>
    <p:sldLayoutId id="2147483919" r:id="rId10"/>
    <p:sldLayoutId id="2147483918" r:id="rId11"/>
  </p:sldLayoutIdLst>
  <p:hf sldNum="0" hdr="0" dt="0"/>
  <p:txStyles>
    <p:titleStyle>
      <a:lvl1pPr algn="l" rtl="0" eaLnBrk="0" fontAlgn="base" hangingPunct="0">
        <a:lnSpc>
          <a:spcPct val="90000"/>
        </a:lnSpc>
        <a:spcBef>
          <a:spcPct val="0"/>
        </a:spcBef>
        <a:spcAft>
          <a:spcPct val="0"/>
        </a:spcAft>
        <a:defRPr sz="4400" b="1">
          <a:solidFill>
            <a:srgbClr val="001230"/>
          </a:solidFill>
          <a:latin typeface="+mj-lt"/>
          <a:ea typeface="+mj-ea"/>
          <a:cs typeface="ヒラギノ角ゴ Pro W3" charset="0"/>
        </a:defRPr>
      </a:lvl1pPr>
      <a:lvl2pPr algn="l" rtl="0" eaLnBrk="0" fontAlgn="base" hangingPunct="0">
        <a:lnSpc>
          <a:spcPct val="90000"/>
        </a:lnSpc>
        <a:spcBef>
          <a:spcPct val="0"/>
        </a:spcBef>
        <a:spcAft>
          <a:spcPct val="0"/>
        </a:spcAft>
        <a:defRPr sz="4400" b="1">
          <a:solidFill>
            <a:srgbClr val="001230"/>
          </a:solidFill>
          <a:latin typeface="Arial" charset="0"/>
          <a:ea typeface="ヒラギノ角ゴ Pro W3" charset="0"/>
          <a:cs typeface="ヒラギノ角ゴ Pro W3" charset="0"/>
        </a:defRPr>
      </a:lvl2pPr>
      <a:lvl3pPr algn="l" rtl="0" eaLnBrk="0" fontAlgn="base" hangingPunct="0">
        <a:lnSpc>
          <a:spcPct val="90000"/>
        </a:lnSpc>
        <a:spcBef>
          <a:spcPct val="0"/>
        </a:spcBef>
        <a:spcAft>
          <a:spcPct val="0"/>
        </a:spcAft>
        <a:defRPr sz="4400" b="1">
          <a:solidFill>
            <a:srgbClr val="001230"/>
          </a:solidFill>
          <a:latin typeface="Arial" charset="0"/>
          <a:ea typeface="ヒラギノ角ゴ Pro W3" charset="0"/>
          <a:cs typeface="ヒラギノ角ゴ Pro W3" charset="0"/>
        </a:defRPr>
      </a:lvl3pPr>
      <a:lvl4pPr algn="l" rtl="0" eaLnBrk="0" fontAlgn="base" hangingPunct="0">
        <a:lnSpc>
          <a:spcPct val="90000"/>
        </a:lnSpc>
        <a:spcBef>
          <a:spcPct val="0"/>
        </a:spcBef>
        <a:spcAft>
          <a:spcPct val="0"/>
        </a:spcAft>
        <a:defRPr sz="4400" b="1">
          <a:solidFill>
            <a:srgbClr val="001230"/>
          </a:solidFill>
          <a:latin typeface="Arial" charset="0"/>
          <a:ea typeface="ヒラギノ角ゴ Pro W3" charset="0"/>
          <a:cs typeface="ヒラギノ角ゴ Pro W3" charset="0"/>
        </a:defRPr>
      </a:lvl4pPr>
      <a:lvl5pPr algn="l" rtl="0" eaLnBrk="0" fontAlgn="base" hangingPunct="0">
        <a:lnSpc>
          <a:spcPct val="90000"/>
        </a:lnSpc>
        <a:spcBef>
          <a:spcPct val="0"/>
        </a:spcBef>
        <a:spcAft>
          <a:spcPct val="0"/>
        </a:spcAft>
        <a:defRPr sz="4400" b="1">
          <a:solidFill>
            <a:srgbClr val="001230"/>
          </a:solidFill>
          <a:latin typeface="Arial" charset="0"/>
          <a:ea typeface="ヒラギノ角ゴ Pro W3" charset="0"/>
          <a:cs typeface="ヒラギノ角ゴ Pro W3" charset="0"/>
        </a:defRPr>
      </a:lvl5pPr>
      <a:lvl6pPr marL="457200" algn="l" rtl="0" fontAlgn="base">
        <a:lnSpc>
          <a:spcPct val="90000"/>
        </a:lnSpc>
        <a:spcBef>
          <a:spcPct val="0"/>
        </a:spcBef>
        <a:spcAft>
          <a:spcPct val="0"/>
        </a:spcAft>
        <a:defRPr sz="4400" b="1">
          <a:solidFill>
            <a:srgbClr val="001230"/>
          </a:solidFill>
          <a:latin typeface="Arial" charset="0"/>
          <a:ea typeface="ヒラギノ角ゴ Pro W3" charset="0"/>
        </a:defRPr>
      </a:lvl6pPr>
      <a:lvl7pPr marL="914400" algn="l" rtl="0" fontAlgn="base">
        <a:lnSpc>
          <a:spcPct val="90000"/>
        </a:lnSpc>
        <a:spcBef>
          <a:spcPct val="0"/>
        </a:spcBef>
        <a:spcAft>
          <a:spcPct val="0"/>
        </a:spcAft>
        <a:defRPr sz="4400" b="1">
          <a:solidFill>
            <a:srgbClr val="001230"/>
          </a:solidFill>
          <a:latin typeface="Arial" charset="0"/>
          <a:ea typeface="ヒラギノ角ゴ Pro W3" charset="0"/>
        </a:defRPr>
      </a:lvl7pPr>
      <a:lvl8pPr marL="1371600" algn="l" rtl="0" fontAlgn="base">
        <a:lnSpc>
          <a:spcPct val="90000"/>
        </a:lnSpc>
        <a:spcBef>
          <a:spcPct val="0"/>
        </a:spcBef>
        <a:spcAft>
          <a:spcPct val="0"/>
        </a:spcAft>
        <a:defRPr sz="4400" b="1">
          <a:solidFill>
            <a:srgbClr val="001230"/>
          </a:solidFill>
          <a:latin typeface="Arial" charset="0"/>
          <a:ea typeface="ヒラギノ角ゴ Pro W3" charset="0"/>
        </a:defRPr>
      </a:lvl8pPr>
      <a:lvl9pPr marL="1828800" algn="l" rtl="0" fontAlgn="base">
        <a:lnSpc>
          <a:spcPct val="90000"/>
        </a:lnSpc>
        <a:spcBef>
          <a:spcPct val="0"/>
        </a:spcBef>
        <a:spcAft>
          <a:spcPct val="0"/>
        </a:spcAft>
        <a:defRPr sz="4400" b="1">
          <a:solidFill>
            <a:srgbClr val="001230"/>
          </a:solidFill>
          <a:latin typeface="Arial" charset="0"/>
          <a:ea typeface="ヒラギノ角ゴ Pro W3"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ヒラギノ角ゴ Pro W3" charset="0"/>
        </a:defRPr>
      </a:lvl1pPr>
      <a:lvl2pPr marL="742950" indent="-285750" algn="l" rtl="0" eaLnBrk="0" fontAlgn="base" hangingPunct="0">
        <a:spcBef>
          <a:spcPct val="20000"/>
        </a:spcBef>
        <a:spcAft>
          <a:spcPct val="0"/>
        </a:spcAft>
        <a:buChar char="–"/>
        <a:defRPr sz="2800">
          <a:solidFill>
            <a:schemeClr val="tx1"/>
          </a:solidFill>
          <a:latin typeface="+mn-lt"/>
          <a:ea typeface="+mn-ea"/>
          <a:cs typeface="ヒラギノ角ゴ Pro W3"/>
        </a:defRPr>
      </a:lvl2pPr>
      <a:lvl3pPr marL="1143000" indent="-228600" algn="l" rtl="0" eaLnBrk="0" fontAlgn="base" hangingPunct="0">
        <a:spcBef>
          <a:spcPct val="20000"/>
        </a:spcBef>
        <a:spcAft>
          <a:spcPct val="0"/>
        </a:spcAft>
        <a:buChar char="•"/>
        <a:defRPr sz="24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har char="–"/>
        <a:defRPr sz="2000">
          <a:solidFill>
            <a:schemeClr val="tx1"/>
          </a:solidFill>
          <a:latin typeface="+mn-lt"/>
          <a:ea typeface="+mn-ea"/>
          <a:cs typeface="ヒラギノ角ゴ Pro W3"/>
        </a:defRPr>
      </a:lvl4pPr>
      <a:lvl5pPr marL="2057400" indent="-228600" algn="l" rtl="0" eaLnBrk="0" fontAlgn="base" hangingPunct="0">
        <a:spcBef>
          <a:spcPct val="20000"/>
        </a:spcBef>
        <a:spcAft>
          <a:spcPct val="0"/>
        </a:spcAft>
        <a:buChar char="»"/>
        <a:defRPr sz="2000">
          <a:solidFill>
            <a:schemeClr val="tx1"/>
          </a:solidFill>
          <a:latin typeface="+mn-lt"/>
          <a:ea typeface="+mn-ea"/>
          <a:cs typeface="ヒラギノ角ゴ Pro W3"/>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1230"/>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020763"/>
            <a:ext cx="822960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2286001"/>
            <a:ext cx="3886200" cy="3840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p>
            <a:pPr lvl="0"/>
            <a:r>
              <a:rPr lang="en-US"/>
              <a:t>Click to edit Master text styles</a:t>
            </a:r>
          </a:p>
          <a:p>
            <a:pPr lvl="0"/>
            <a:r>
              <a:rPr lang="en-US"/>
              <a:t>Second level</a:t>
            </a:r>
          </a:p>
          <a:p>
            <a:pPr lvl="2"/>
            <a:r>
              <a:rPr lang="en-US"/>
              <a:t>Third level</a:t>
            </a:r>
          </a:p>
        </p:txBody>
      </p:sp>
      <p:sp>
        <p:nvSpPr>
          <p:cNvPr id="1029" name="Rectangle 5"/>
          <p:cNvSpPr>
            <a:spLocks noGrp="1" noChangeArrowheads="1"/>
          </p:cNvSpPr>
          <p:nvPr>
            <p:ph type="ftr" sz="quarter" idx="3"/>
          </p:nvPr>
        </p:nvSpPr>
        <p:spPr bwMode="auto">
          <a:xfrm>
            <a:off x="457200" y="6324602"/>
            <a:ext cx="5562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defRPr sz="1100">
                <a:solidFill>
                  <a:schemeClr val="tx1"/>
                </a:solidFill>
              </a:defRPr>
            </a:lvl1pPr>
          </a:lstStyle>
          <a:p>
            <a:pPr>
              <a:defRPr/>
            </a:pPr>
            <a:r>
              <a:rPr lang="en-US" altLang="en-US">
                <a:solidFill>
                  <a:srgbClr val="FFFFFF"/>
                </a:solidFill>
                <a:latin typeface="Arial" pitchFamily="34" charset="0"/>
                <a:ea typeface="ヒラギノ角ゴ Pro W3" pitchFamily="-65" charset="-128"/>
                <a:cs typeface="+mn-cs"/>
              </a:rPr>
              <a:t>© 2014 International Business Machines Corporation</a:t>
            </a:r>
          </a:p>
        </p:txBody>
      </p:sp>
      <p:sp>
        <p:nvSpPr>
          <p:cNvPr id="1030" name="Rectangle 6"/>
          <p:cNvSpPr>
            <a:spLocks noGrp="1" noChangeArrowheads="1"/>
          </p:cNvSpPr>
          <p:nvPr>
            <p:ph type="sldNum" sz="quarter" idx="4"/>
          </p:nvPr>
        </p:nvSpPr>
        <p:spPr bwMode="auto">
          <a:xfrm>
            <a:off x="6553200" y="6324602"/>
            <a:ext cx="2133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r">
              <a:defRPr sz="1100"/>
            </a:lvl1pPr>
          </a:lstStyle>
          <a:p>
            <a:pPr>
              <a:defRPr/>
            </a:pPr>
            <a:r>
              <a:rPr lang="en-US" altLang="en-US">
                <a:solidFill>
                  <a:srgbClr val="FFFFFF"/>
                </a:solidFill>
                <a:latin typeface="Arial" pitchFamily="34" charset="0"/>
                <a:ea typeface="ヒラギノ角ゴ Pro W3" pitchFamily="-65" charset="-128"/>
                <a:cs typeface="+mn-cs"/>
              </a:rPr>
              <a:t>  </a:t>
            </a:r>
          </a:p>
          <a:p>
            <a:pPr>
              <a:defRPr/>
            </a:pPr>
            <a:fld id="{475F1997-BC35-47CD-9DBD-AC5A3284C239}" type="slidenum">
              <a:rPr lang="en-US" altLang="en-US">
                <a:solidFill>
                  <a:srgbClr val="FFFFFF"/>
                </a:solidFill>
                <a:latin typeface="Arial" pitchFamily="34" charset="0"/>
                <a:ea typeface="ヒラギノ角ゴ Pro W3" pitchFamily="-65" charset="-128"/>
                <a:cs typeface="+mn-cs"/>
              </a:rPr>
              <a:pPr>
                <a:defRPr/>
              </a:pPr>
              <a:t>‹#›</a:t>
            </a:fld>
            <a:endParaRPr lang="en-US" altLang="en-US">
              <a:solidFill>
                <a:srgbClr val="FFFFFF"/>
              </a:solidFill>
              <a:latin typeface="Arial" pitchFamily="34" charset="0"/>
              <a:ea typeface="ヒラギノ角ゴ Pro W3" pitchFamily="-65" charset="-128"/>
              <a:cs typeface="+mn-cs"/>
            </a:endParaRPr>
          </a:p>
        </p:txBody>
      </p:sp>
      <p:pic>
        <p:nvPicPr>
          <p:cNvPr id="2" name="Picture 7" descr="IBM_logo_blue"/>
          <p:cNvPicPr>
            <a:picLocks noChangeAspect="1" noChangeArrowheads="1"/>
          </p:cNvPicPr>
          <p:nvPr userDrawn="1"/>
        </p:nvPicPr>
        <p:blipFill>
          <a:blip r:embed="rId17"/>
          <a:srcRect/>
          <a:stretch>
            <a:fillRect/>
          </a:stretch>
        </p:blipFill>
        <p:spPr bwMode="auto">
          <a:xfrm>
            <a:off x="8305800" y="422276"/>
            <a:ext cx="457200" cy="187325"/>
          </a:xfrm>
          <a:prstGeom prst="rect">
            <a:avLst/>
          </a:prstGeom>
          <a:noFill/>
          <a:ln w="9525">
            <a:noFill/>
            <a:miter lim="800000"/>
            <a:headEnd/>
            <a:tailEnd/>
          </a:ln>
        </p:spPr>
      </p:pic>
      <p:pic>
        <p:nvPicPr>
          <p:cNvPr id="1031" name="Picture 8" descr="IBM_Watson_logo_blue"/>
          <p:cNvPicPr>
            <a:picLocks noChangeAspect="1" noChangeArrowheads="1"/>
          </p:cNvPicPr>
          <p:nvPr userDrawn="1"/>
        </p:nvPicPr>
        <p:blipFill>
          <a:blip r:embed="rId18"/>
          <a:srcRect/>
          <a:stretch>
            <a:fillRect/>
          </a:stretch>
        </p:blipFill>
        <p:spPr bwMode="auto">
          <a:xfrm>
            <a:off x="457200" y="439739"/>
            <a:ext cx="1219200" cy="169864"/>
          </a:xfrm>
          <a:prstGeom prst="rect">
            <a:avLst/>
          </a:prstGeom>
          <a:noFill/>
          <a:ln w="9525">
            <a:noFill/>
            <a:miter lim="800000"/>
            <a:headEnd/>
            <a:tailEnd/>
          </a:ln>
        </p:spPr>
      </p:pic>
      <p:sp>
        <p:nvSpPr>
          <p:cNvPr id="1033" name="Line 9"/>
          <p:cNvSpPr>
            <a:spLocks noChangeShapeType="1"/>
          </p:cNvSpPr>
          <p:nvPr userDrawn="1"/>
        </p:nvSpPr>
        <p:spPr bwMode="auto">
          <a:xfrm>
            <a:off x="457200" y="838200"/>
            <a:ext cx="8305800" cy="0"/>
          </a:xfrm>
          <a:prstGeom prst="line">
            <a:avLst/>
          </a:prstGeom>
          <a:noFill/>
          <a:ln w="9525">
            <a:solidFill>
              <a:srgbClr val="00B2F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solidFill>
                <a:srgbClr val="FFFFFF"/>
              </a:solidFill>
              <a:ea typeface="ヒラギノ角ゴ Pro W3" charset="0"/>
              <a:cs typeface="+mn-cs"/>
            </a:endParaRPr>
          </a:p>
        </p:txBody>
      </p:sp>
    </p:spTree>
    <p:extLst>
      <p:ext uri="{BB962C8B-B14F-4D97-AF65-F5344CB8AC3E}">
        <p14:creationId xmlns:p14="http://schemas.microsoft.com/office/powerpoint/2010/main" val="1306303372"/>
      </p:ext>
    </p:extLst>
  </p:cSld>
  <p:clrMap bg1="dk2" tx1="lt1" bg2="dk1"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Lst>
  <p:hf sldNum="0" hdr="0" dt="0"/>
  <p:txStyles>
    <p:titleStyle>
      <a:lvl1pPr algn="l" rtl="0" eaLnBrk="0" fontAlgn="base" hangingPunct="0">
        <a:spcBef>
          <a:spcPct val="0"/>
        </a:spcBef>
        <a:spcAft>
          <a:spcPct val="0"/>
        </a:spcAft>
        <a:defRPr sz="2800" b="1">
          <a:solidFill>
            <a:schemeClr val="tx1"/>
          </a:solidFill>
          <a:latin typeface="+mj-lt"/>
          <a:ea typeface="+mj-ea"/>
          <a:cs typeface="ヒラギノ角ゴ Pro W3" charset="0"/>
        </a:defRPr>
      </a:lvl1pPr>
      <a:lvl2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2pPr>
      <a:lvl3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3pPr>
      <a:lvl4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4pPr>
      <a:lvl5pPr algn="l" rtl="0" eaLnBrk="0" fontAlgn="base" hangingPunct="0">
        <a:spcBef>
          <a:spcPct val="0"/>
        </a:spcBef>
        <a:spcAft>
          <a:spcPct val="0"/>
        </a:spcAft>
        <a:defRPr sz="2800" b="1">
          <a:solidFill>
            <a:schemeClr val="tx1"/>
          </a:solidFill>
          <a:latin typeface="Arial" charset="0"/>
          <a:ea typeface="ヒラギノ角ゴ Pro W3" charset="0"/>
          <a:cs typeface="ヒラギノ角ゴ Pro W3" charset="0"/>
        </a:defRPr>
      </a:lvl5pPr>
      <a:lvl6pPr marL="457200" algn="l" rtl="0" fontAlgn="base">
        <a:spcBef>
          <a:spcPct val="0"/>
        </a:spcBef>
        <a:spcAft>
          <a:spcPct val="0"/>
        </a:spcAft>
        <a:defRPr sz="2800" b="1">
          <a:solidFill>
            <a:schemeClr val="tx1"/>
          </a:solidFill>
          <a:latin typeface="Arial" charset="0"/>
          <a:ea typeface="ヒラギノ角ゴ Pro W3" charset="0"/>
        </a:defRPr>
      </a:lvl6pPr>
      <a:lvl7pPr marL="914400" algn="l" rtl="0" fontAlgn="base">
        <a:spcBef>
          <a:spcPct val="0"/>
        </a:spcBef>
        <a:spcAft>
          <a:spcPct val="0"/>
        </a:spcAft>
        <a:defRPr sz="2800" b="1">
          <a:solidFill>
            <a:schemeClr val="tx1"/>
          </a:solidFill>
          <a:latin typeface="Arial" charset="0"/>
          <a:ea typeface="ヒラギノ角ゴ Pro W3" charset="0"/>
        </a:defRPr>
      </a:lvl7pPr>
      <a:lvl8pPr marL="1371600" algn="l" rtl="0" fontAlgn="base">
        <a:spcBef>
          <a:spcPct val="0"/>
        </a:spcBef>
        <a:spcAft>
          <a:spcPct val="0"/>
        </a:spcAft>
        <a:defRPr sz="2800" b="1">
          <a:solidFill>
            <a:schemeClr val="tx1"/>
          </a:solidFill>
          <a:latin typeface="Arial" charset="0"/>
          <a:ea typeface="ヒラギノ角ゴ Pro W3" charset="0"/>
        </a:defRPr>
      </a:lvl8pPr>
      <a:lvl9pPr marL="1828800" algn="l" rtl="0" fontAlgn="base">
        <a:spcBef>
          <a:spcPct val="0"/>
        </a:spcBef>
        <a:spcAft>
          <a:spcPct val="0"/>
        </a:spcAft>
        <a:defRPr sz="2800" b="1">
          <a:solidFill>
            <a:schemeClr val="tx1"/>
          </a:solidFill>
          <a:latin typeface="Arial" charset="0"/>
          <a:ea typeface="ヒラギノ角ゴ Pro W3" charset="0"/>
        </a:defRPr>
      </a:lvl9pPr>
    </p:titleStyle>
    <p:bodyStyle>
      <a:lvl1pPr marL="225425" indent="-225425" algn="l" rtl="0" eaLnBrk="0" fontAlgn="base" hangingPunct="0">
        <a:lnSpc>
          <a:spcPct val="110000"/>
        </a:lnSpc>
        <a:spcBef>
          <a:spcPct val="20000"/>
        </a:spcBef>
        <a:spcAft>
          <a:spcPct val="0"/>
        </a:spcAft>
        <a:buChar char="•"/>
        <a:defRPr sz="2000">
          <a:solidFill>
            <a:schemeClr val="tx1"/>
          </a:solidFill>
          <a:latin typeface="+mn-lt"/>
          <a:ea typeface="+mn-ea"/>
          <a:cs typeface="ヒラギノ角ゴ Pro W3" charset="0"/>
        </a:defRPr>
      </a:lvl1pPr>
      <a:lvl2pPr marL="463550" indent="-123825" algn="l" rtl="0" eaLnBrk="0" fontAlgn="base" hangingPunct="0">
        <a:spcBef>
          <a:spcPct val="20000"/>
        </a:spcBef>
        <a:spcAft>
          <a:spcPct val="0"/>
        </a:spcAft>
        <a:buChar char="•"/>
        <a:defRPr sz="2000">
          <a:solidFill>
            <a:schemeClr val="bg1"/>
          </a:solidFill>
          <a:latin typeface="+mn-lt"/>
          <a:ea typeface="+mn-ea"/>
        </a:defRPr>
      </a:lvl2pPr>
      <a:lvl3pPr marL="801688" indent="-223838" algn="l" rtl="0" eaLnBrk="0" fontAlgn="base" hangingPunct="0">
        <a:lnSpc>
          <a:spcPct val="110000"/>
        </a:lnSpc>
        <a:spcBef>
          <a:spcPct val="200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800">
          <a:solidFill>
            <a:schemeClr val="bg1"/>
          </a:solidFill>
          <a:latin typeface="+mn-lt"/>
          <a:ea typeface="+mn-ea"/>
        </a:defRPr>
      </a:lvl4pPr>
      <a:lvl5pPr marL="2057400" indent="-228600" algn="l" rtl="0" eaLnBrk="0" fontAlgn="base" hangingPunct="0">
        <a:spcBef>
          <a:spcPct val="20000"/>
        </a:spcBef>
        <a:spcAft>
          <a:spcPct val="0"/>
        </a:spcAft>
        <a:buChar char="»"/>
        <a:defRPr sz="2800">
          <a:solidFill>
            <a:schemeClr val="bg1"/>
          </a:solidFill>
          <a:latin typeface="+mn-lt"/>
          <a:ea typeface="+mn-ea"/>
        </a:defRPr>
      </a:lvl5pPr>
      <a:lvl6pPr marL="2514600" indent="-228600" algn="l" rtl="0" fontAlgn="base">
        <a:spcBef>
          <a:spcPct val="20000"/>
        </a:spcBef>
        <a:spcAft>
          <a:spcPct val="0"/>
        </a:spcAft>
        <a:buChar char="»"/>
        <a:defRPr sz="2800">
          <a:solidFill>
            <a:schemeClr val="bg1"/>
          </a:solidFill>
          <a:latin typeface="+mn-lt"/>
          <a:ea typeface="+mn-ea"/>
        </a:defRPr>
      </a:lvl6pPr>
      <a:lvl7pPr marL="2971800" indent="-228600" algn="l" rtl="0" fontAlgn="base">
        <a:spcBef>
          <a:spcPct val="20000"/>
        </a:spcBef>
        <a:spcAft>
          <a:spcPct val="0"/>
        </a:spcAft>
        <a:buChar char="»"/>
        <a:defRPr sz="2800">
          <a:solidFill>
            <a:schemeClr val="bg1"/>
          </a:solidFill>
          <a:latin typeface="+mn-lt"/>
          <a:ea typeface="+mn-ea"/>
        </a:defRPr>
      </a:lvl7pPr>
      <a:lvl8pPr marL="3429000" indent="-228600" algn="l" rtl="0" fontAlgn="base">
        <a:spcBef>
          <a:spcPct val="20000"/>
        </a:spcBef>
        <a:spcAft>
          <a:spcPct val="0"/>
        </a:spcAft>
        <a:buChar char="»"/>
        <a:defRPr sz="2800">
          <a:solidFill>
            <a:schemeClr val="bg1"/>
          </a:solidFill>
          <a:latin typeface="+mn-lt"/>
          <a:ea typeface="+mn-ea"/>
        </a:defRPr>
      </a:lvl8pPr>
      <a:lvl9pPr marL="3886200" indent="-228600" algn="l" rtl="0" fontAlgn="base">
        <a:spcBef>
          <a:spcPct val="20000"/>
        </a:spcBef>
        <a:spcAft>
          <a:spcPct val="0"/>
        </a:spcAft>
        <a:buChar char="»"/>
        <a:defRPr sz="2800">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ccess.alchemyapi.com/calls/text/TextGetTargetedSentiment?apikey=YOUR_API_KEY_HERE&amp;outputMode=json&amp;text=So%20happy%20the%20Patriots%20won%20the%20Super%20Bowl.%20Seahawks%20suck.&amp;target=seahawks" TargetMode="External"/><Relationship Id="rId2" Type="http://schemas.openxmlformats.org/officeDocument/2006/relationships/hyperlink" Target="http://access.alchemyapi.com/calls/text/TextGetTextSentiment?apikey=YOUR_API_KEY_HERE&amp;outputMode=json&amp;text=So%20happy%20the%20Patriots%20won%20the%20Super%20Bowl.%20Let%E2%80%99s%20party!#PatriotsParade" TargetMode="External"/><Relationship Id="rId1" Type="http://schemas.openxmlformats.org/officeDocument/2006/relationships/slideLayout" Target="../slideLayouts/slideLayout51.xml"/><Relationship Id="rId4" Type="http://schemas.openxmlformats.org/officeDocument/2006/relationships/hyperlink" Target="http://access.alchemyapi.com/calls/text/TextGetRankedKeywords?apikey=YOUR_API_KEY_HERE&amp;outputMode=json&amp;sentiment=1&amp;showSourceText=1&amp;text=So%20happy%20the%20Patriots%20won%20the%20Super%20Bowl.%20Seahawks%20suc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access.alchemyapi.com/calls/url/URLGetRankedImageKeywords?apikey=YOUR_API_KEY_HERE&amp;url=https://www.formula1.com/content/fom-website/en/championship/inside-f1/understanding-f1-racing/Overtaking_and_the_DRS/_jcr_content/image16x9.img.1536.high.jpg&amp;outputMode=json" TargetMode="External"/><Relationship Id="rId1" Type="http://schemas.openxmlformats.org/officeDocument/2006/relationships/slideLayout" Target="../slideLayouts/slideLayout51.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hyperlink" Target="http://access.alchemyapi.com/calls/url/URLGetRankedImageFaceTags?url=http://www.norvillerogers.com/wp-content/uploads/2014/05/will-ferrell-and-chad-smith.jpg&amp;outputMode=json&amp;apikey=YOUR_API_KEY_HERE" TargetMode="External"/><Relationship Id="rId2" Type="http://schemas.openxmlformats.org/officeDocument/2006/relationships/image" Target="../media/image37.jp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hyperlink" Target="https://defranks.shinyapps.io/alchemy_shiny/" TargetMode="Externa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hyperlink" Target="http://www.bluemix.net/" TargetMode="External"/><Relationship Id="rId2" Type="http://schemas.openxmlformats.org/officeDocument/2006/relationships/hyperlink" Target="http://www.ibm.com/smarterplanet/us/en/ibmwatson/developercloud/" TargetMode="External"/><Relationship Id="rId1" Type="http://schemas.openxmlformats.org/officeDocument/2006/relationships/slideLayout" Target="../slideLayouts/slideLayout38.xml"/><Relationship Id="rId4" Type="http://schemas.openxmlformats.org/officeDocument/2006/relationships/hyperlink" Target="http://ibm.biz/watsonapp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ibm.com/watson/events/"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developer.ibm.com/answers/smart-spaces/25/watson.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developer.ibm.com/watson/blog/2015/02/09/ibm-watson-now-brings-cognitive-speech-capabilities-developers/"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arxiv.org/abs/1505.05899" TargetMode="External"/><Relationship Id="rId5" Type="http://schemas.openxmlformats.org/officeDocument/2006/relationships/hyperlink" Target="https://developer.ibm.com/watson/blog/2015/05/26/ibm-watson-announces-breakthrough-in-conversational-speech-transcription/" TargetMode="Externa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hyperlink" Target="https://developer.ibm.com/watson/blog/2015/02/09/ibm-watson-now-brings-cognitive-speech-capabilities-developers/" TargetMode="Externa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6.emf"/></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tiff"/><Relationship Id="rId3" Type="http://schemas.openxmlformats.org/officeDocument/2006/relationships/hyperlink" Target="http://www.ibm.com/smarterplanet/us/en/ibmwatson/developercloud/" TargetMode="External"/><Relationship Id="rId21" Type="http://schemas.openxmlformats.org/officeDocument/2006/relationships/image" Target="../media/image30.tiff"/><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tiff"/><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29.tiff"/><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tiff"/><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http://access.alchemyapi.com/calls/text/TextGetRankedNamedEntities?apikey=YOUR_API_KEY_HERE&amp;outputMode=json&amp;text=Zach%20Walchuk%20was%20born%20in%20Mankato,%20MN%20and%20lives%20in%20the%20white%20house%20down%20the%20street" TargetMode="External"/><Relationship Id="rId2" Type="http://schemas.openxmlformats.org/officeDocument/2006/relationships/hyperlink" Target="http://access.alchemyapi.com/calls/text/TextGetRankedNamedEntities?sentiment=1&amp;apikey=YOUR_API_KEY_HERE&amp;outputMode=json&amp;text=President%20Obama%20works%20at%20the%20White%20House" TargetMode="External"/><Relationship Id="rId1" Type="http://schemas.openxmlformats.org/officeDocument/2006/relationships/slideLayout" Target="../slideLayouts/slideLayout51.xml"/><Relationship Id="rId5" Type="http://schemas.openxmlformats.org/officeDocument/2006/relationships/hyperlink" Target="http://access.alchemyapi.com/calls/url/URLGetRankedNamedEntities?apikey=YOUR_API_KEY_HERE&amp;showSourceText=1&amp;outputMode=json&amp;url=http://www.automatedtrader.net/news/at/153105/fidelity-investments-acquires-emoney-advisor" TargetMode="Externa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access.alchemyapi.com/calls/text/TextGetRankedKeywords?apikey=YOUR_API_KEY_HERE&amp;knowledgeGraph=1&amp;showSourceText=1&amp;outputMode=json&amp;text=The%20New%20England%20Patriots%20raised%20the%20lombardi%20trophy%20high%20over%20the%20city%20of%20Boston%20Wednesday" TargetMode="External"/><Relationship Id="rId1" Type="http://schemas.openxmlformats.org/officeDocument/2006/relationships/slideLayout" Target="../slideLayouts/slideLayout51.xml"/><Relationship Id="rId4" Type="http://schemas.openxmlformats.org/officeDocument/2006/relationships/hyperlink" Target="http://access.alchemyapi.com/calls/url/URLGetRankedKeywords?apikey=YOUR_API_KEY_HERE&amp;outputMode=json&amp;url=http://www.wired.com/2015/02/the-upside-of-artificial-intelligence-develop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r>
              <a:rPr lang="en-US" dirty="0"/>
              <a:t>Watson &amp; R</a:t>
            </a:r>
            <a:endParaRPr lang="en-US" dirty="0">
              <a:solidFill>
                <a:srgbClr val="FFFFFF"/>
              </a:solidFill>
              <a:cs typeface="+mj-cs"/>
            </a:endParaRPr>
          </a:p>
        </p:txBody>
      </p:sp>
      <p:sp>
        <p:nvSpPr>
          <p:cNvPr id="6147" name="Rectangle 3"/>
          <p:cNvSpPr>
            <a:spLocks noGrp="1" noChangeArrowheads="1"/>
          </p:cNvSpPr>
          <p:nvPr>
            <p:ph type="subTitle" idx="1"/>
          </p:nvPr>
        </p:nvSpPr>
        <p:spPr>
          <a:xfrm>
            <a:off x="457200" y="3657600"/>
            <a:ext cx="4800600" cy="1752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r>
              <a:rPr lang="en-US" sz="3200" dirty="0">
                <a:cs typeface="+mn-cs"/>
              </a:rPr>
              <a:t>Build with Watson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828800"/>
            <a:ext cx="8623300" cy="5029200"/>
          </a:xfrm>
        </p:spPr>
        <p:txBody>
          <a:bodyPr>
            <a:normAutofit/>
          </a:bodyPr>
          <a:lstStyle/>
          <a:p>
            <a:pPr marL="285750" indent="-285750" defTabSz="914400" fontAlgn="base">
              <a:spcBef>
                <a:spcPct val="0"/>
              </a:spcBef>
              <a:spcAft>
                <a:spcPct val="0"/>
              </a:spcAft>
              <a:buFont typeface="Arial" pitchFamily="34" charset="0"/>
              <a:buChar char="•"/>
              <a:defRPr/>
            </a:pPr>
            <a:r>
              <a:rPr lang="en-GB" dirty="0">
                <a:ea typeface="ＭＳ Ｐゴシック" charset="0"/>
              </a:rPr>
              <a:t>Document-level, entity-targeted, and keyword-targeted sentiment mining.</a:t>
            </a:r>
          </a:p>
          <a:p>
            <a:pPr marL="285750" indent="-285750" defTabSz="914400" fontAlgn="base">
              <a:spcBef>
                <a:spcPct val="0"/>
              </a:spcBef>
              <a:spcAft>
                <a:spcPct val="0"/>
              </a:spcAft>
              <a:buFont typeface="Arial" pitchFamily="34" charset="0"/>
              <a:buChar char="•"/>
              <a:defRPr/>
            </a:pPr>
            <a:r>
              <a:rPr lang="en-GB" dirty="0">
                <a:ea typeface="ＭＳ Ｐゴシック" charset="0"/>
              </a:rPr>
              <a:t>Understands negations, amplifiers, </a:t>
            </a:r>
            <a:r>
              <a:rPr lang="en-GB" dirty="0" err="1">
                <a:ea typeface="ＭＳ Ｐゴシック" charset="0"/>
              </a:rPr>
              <a:t>diminishers</a:t>
            </a:r>
            <a:r>
              <a:rPr lang="en-GB" dirty="0">
                <a:ea typeface="ＭＳ Ｐゴシック" charset="0"/>
              </a:rPr>
              <a:t>, typos, </a:t>
            </a:r>
            <a:r>
              <a:rPr lang="en-GB" dirty="0" err="1">
                <a:ea typeface="ＭＳ Ｐゴシック" charset="0"/>
              </a:rPr>
              <a:t>hashtags</a:t>
            </a:r>
            <a:r>
              <a:rPr lang="en-GB" dirty="0">
                <a:ea typeface="ＭＳ Ｐゴシック" charset="0"/>
              </a:rPr>
              <a:t> and slang.</a:t>
            </a:r>
          </a:p>
          <a:p>
            <a:pPr indent="0" defTabSz="914400" fontAlgn="base">
              <a:spcBef>
                <a:spcPct val="0"/>
              </a:spcBef>
              <a:spcAft>
                <a:spcPct val="0"/>
              </a:spcAft>
              <a:buNone/>
              <a:defRPr/>
            </a:pPr>
            <a:endParaRPr lang="en-GB" dirty="0">
              <a:ea typeface="ＭＳ Ｐゴシック" charset="0"/>
            </a:endParaRPr>
          </a:p>
          <a:p>
            <a:pPr marL="285750" indent="-285750" defTabSz="914400" fontAlgn="base">
              <a:spcBef>
                <a:spcPct val="0"/>
              </a:spcBef>
              <a:spcAft>
                <a:spcPct val="0"/>
              </a:spcAft>
              <a:buFont typeface="Arial" pitchFamily="34" charset="0"/>
              <a:buChar char="•"/>
              <a:defRPr/>
            </a:pPr>
            <a:r>
              <a:rPr lang="en-GB" b="1" dirty="0"/>
              <a:t>Examples:</a:t>
            </a:r>
          </a:p>
          <a:p>
            <a:pPr marL="1028700" lvl="1"/>
            <a:r>
              <a:rPr lang="en-GB" sz="1800" u="sng" dirty="0">
                <a:solidFill>
                  <a:schemeClr val="tx1"/>
                </a:solidFill>
              </a:rPr>
              <a:t>Overall Text Sentiment</a:t>
            </a:r>
          </a:p>
          <a:p>
            <a:pPr marL="1428750" lvl="2"/>
            <a:r>
              <a:rPr lang="en-GB" sz="1400" i="1" dirty="0"/>
              <a:t>So happy the Patriots won the Super Bowl. Let's party. #</a:t>
            </a:r>
            <a:r>
              <a:rPr lang="en-GB" sz="1400" i="1" dirty="0" err="1"/>
              <a:t>PatriotsParade</a:t>
            </a:r>
            <a:r>
              <a:rPr lang="en-GB" sz="1400" i="1" dirty="0"/>
              <a:t> </a:t>
            </a:r>
            <a:r>
              <a:rPr lang="en-GB" sz="1400" dirty="0">
                <a:hlinkClick r:id="rId2"/>
              </a:rPr>
              <a:t>View Results</a:t>
            </a:r>
            <a:endParaRPr lang="en-GB" sz="1400" b="1" dirty="0"/>
          </a:p>
          <a:p>
            <a:pPr marL="1028700" lvl="1"/>
            <a:r>
              <a:rPr lang="en-GB" sz="1800" u="sng" dirty="0">
                <a:solidFill>
                  <a:schemeClr val="tx1"/>
                </a:solidFill>
              </a:rPr>
              <a:t>Targeted Sentiment</a:t>
            </a:r>
          </a:p>
          <a:p>
            <a:pPr marL="1428750" lvl="2"/>
            <a:r>
              <a:rPr lang="en-GB" sz="1400" i="1" dirty="0"/>
              <a:t>So happy the Patriots won the Super Bowl Seahawks suck. #</a:t>
            </a:r>
            <a:r>
              <a:rPr lang="en-GB" sz="1400" i="1" dirty="0" err="1"/>
              <a:t>BradyBunch</a:t>
            </a:r>
            <a:r>
              <a:rPr lang="en-GB" sz="1400" i="1" dirty="0"/>
              <a:t> </a:t>
            </a:r>
            <a:r>
              <a:rPr lang="en-GB" sz="1400" dirty="0">
                <a:hlinkClick r:id="rId3"/>
              </a:rPr>
              <a:t>View Results Sea</a:t>
            </a:r>
            <a:r>
              <a:rPr lang="en-GB" sz="1400" dirty="0"/>
              <a:t> </a:t>
            </a:r>
            <a:r>
              <a:rPr lang="en-GB" sz="1400" dirty="0">
                <a:hlinkClick r:id="rId2"/>
              </a:rPr>
              <a:t>View Results Pats</a:t>
            </a:r>
            <a:endParaRPr lang="en-GB" sz="1400" dirty="0"/>
          </a:p>
          <a:p>
            <a:pPr marL="1200150" lvl="2" indent="0">
              <a:buNone/>
            </a:pPr>
            <a:endParaRPr lang="en-GB" sz="1400" dirty="0"/>
          </a:p>
          <a:p>
            <a:pPr marL="342900" indent="-285750"/>
            <a:r>
              <a:rPr lang="en-GB" b="1" dirty="0"/>
              <a:t>Run on entities/keywords, if you do not have a specific target in mind.</a:t>
            </a:r>
          </a:p>
          <a:p>
            <a:pPr marL="1028700" lvl="1"/>
            <a:r>
              <a:rPr lang="en-GB" sz="1800" u="sng" dirty="0">
                <a:solidFill>
                  <a:schemeClr val="tx1"/>
                </a:solidFill>
              </a:rPr>
              <a:t>Overall Text Sentiment</a:t>
            </a:r>
          </a:p>
          <a:p>
            <a:pPr marL="1485900" lvl="2"/>
            <a:r>
              <a:rPr lang="en-GB" sz="1400" i="1" dirty="0"/>
              <a:t>So happy the Patriots won the Super Bowl Seahawks suck. </a:t>
            </a:r>
            <a:r>
              <a:rPr lang="en-GB" sz="1400" dirty="0">
                <a:hlinkClick r:id="rId4"/>
              </a:rPr>
              <a:t>View Results</a:t>
            </a:r>
            <a:endParaRPr lang="en-GB" sz="1400" b="1" dirty="0"/>
          </a:p>
          <a:p>
            <a:pPr lvl="1" indent="0">
              <a:buNone/>
            </a:pPr>
            <a:endParaRPr lang="en-GB" sz="2800" dirty="0">
              <a:solidFill>
                <a:schemeClr val="tx1"/>
              </a:solidFill>
            </a:endParaRPr>
          </a:p>
          <a:p>
            <a:pPr indent="0">
              <a:buNone/>
            </a:pPr>
            <a:endParaRPr lang="en-GB" sz="2800" dirty="0"/>
          </a:p>
        </p:txBody>
      </p:sp>
      <p:sp>
        <p:nvSpPr>
          <p:cNvPr id="3" name="Subtitle 2"/>
          <p:cNvSpPr>
            <a:spLocks noGrp="1"/>
          </p:cNvSpPr>
          <p:nvPr>
            <p:ph type="subTitle" idx="1"/>
          </p:nvPr>
        </p:nvSpPr>
        <p:spPr>
          <a:xfrm>
            <a:off x="282330" y="1444823"/>
            <a:ext cx="6400316" cy="307777"/>
          </a:xfrm>
        </p:spPr>
        <p:txBody>
          <a:bodyPr/>
          <a:lstStyle/>
          <a:p>
            <a:r>
              <a:rPr lang="en-US" sz="2000" i="1" dirty="0">
                <a:solidFill>
                  <a:srgbClr val="1363A7"/>
                </a:solidFill>
              </a:rPr>
              <a:t>Extract positive and negative opinions from any text.</a:t>
            </a:r>
          </a:p>
        </p:txBody>
      </p:sp>
      <p:sp>
        <p:nvSpPr>
          <p:cNvPr id="10" name="Rectangle 2"/>
          <p:cNvSpPr txBox="1">
            <a:spLocks noChangeArrowheads="1"/>
          </p:cNvSpPr>
          <p:nvPr/>
        </p:nvSpPr>
        <p:spPr>
          <a:xfrm>
            <a:off x="282330" y="837940"/>
            <a:ext cx="8229600" cy="606883"/>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a:solidFill>
                  <a:srgbClr val="1178B6"/>
                </a:solidFill>
                <a:latin typeface="Helvetica Neue" charset="0"/>
                <a:cs typeface="Helvetica Neue" charset="0"/>
                <a:sym typeface="Helvetica Neue" charset="0"/>
              </a:rPr>
              <a:t>Sentiment </a:t>
            </a:r>
            <a:r>
              <a:rPr lang="en-US" dirty="0">
                <a:latin typeface="Helvetica Neue" charset="0"/>
                <a:cs typeface="Helvetica Neue" charset="0"/>
                <a:sym typeface="Helvetica Neue" charset="0"/>
              </a:rPr>
              <a:t>Analysis</a:t>
            </a:r>
            <a:endParaRPr lang="en-US" sz="1800" b="1" dirty="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3364633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752600"/>
            <a:ext cx="8623300" cy="5202433"/>
          </a:xfrm>
        </p:spPr>
        <p:txBody>
          <a:bodyPr>
            <a:normAutofit/>
          </a:bodyPr>
          <a:lstStyle/>
          <a:p>
            <a:pPr marL="285750" indent="-285750" defTabSz="914400" fontAlgn="base">
              <a:spcBef>
                <a:spcPct val="0"/>
              </a:spcBef>
              <a:spcAft>
                <a:spcPct val="0"/>
              </a:spcAft>
              <a:defRPr/>
            </a:pPr>
            <a:r>
              <a:rPr lang="en-GB" b="1" dirty="0"/>
              <a:t>Examples</a:t>
            </a:r>
            <a:r>
              <a:rPr lang="en-GB" dirty="0"/>
              <a:t>:</a:t>
            </a:r>
          </a:p>
          <a:p>
            <a:pPr marL="1200150" lvl="2" indent="0">
              <a:buNone/>
            </a:pPr>
            <a:endParaRPr lang="en-GB" sz="1400" dirty="0">
              <a:solidFill>
                <a:srgbClr val="606161"/>
              </a:solidFill>
            </a:endParaRPr>
          </a:p>
          <a:p>
            <a:pPr indent="0">
              <a:buNone/>
            </a:pPr>
            <a:endParaRPr lang="en-GB" sz="2800" dirty="0"/>
          </a:p>
        </p:txBody>
      </p:sp>
      <p:sp>
        <p:nvSpPr>
          <p:cNvPr id="3" name="Subtitle 2"/>
          <p:cNvSpPr>
            <a:spLocks noGrp="1"/>
          </p:cNvSpPr>
          <p:nvPr>
            <p:ph type="subTitle" idx="1"/>
          </p:nvPr>
        </p:nvSpPr>
        <p:spPr>
          <a:xfrm>
            <a:off x="342901" y="1371600"/>
            <a:ext cx="8712015" cy="307777"/>
          </a:xfrm>
        </p:spPr>
        <p:txBody>
          <a:bodyPr/>
          <a:lstStyle/>
          <a:p>
            <a:r>
              <a:rPr lang="en-US" sz="2000" i="1" dirty="0">
                <a:solidFill>
                  <a:srgbClr val="1363A7"/>
                </a:solidFill>
              </a:rPr>
              <a:t>Extract keywords to categorize your image libraries.</a:t>
            </a:r>
          </a:p>
        </p:txBody>
      </p:sp>
      <p:sp>
        <p:nvSpPr>
          <p:cNvPr id="15" name="TextBox 14"/>
          <p:cNvSpPr txBox="1"/>
          <p:nvPr/>
        </p:nvSpPr>
        <p:spPr>
          <a:xfrm>
            <a:off x="2320833" y="4684383"/>
            <a:ext cx="1562452" cy="646331"/>
          </a:xfrm>
          <a:prstGeom prst="rect">
            <a:avLst/>
          </a:prstGeom>
          <a:noFill/>
        </p:spPr>
        <p:txBody>
          <a:bodyPr wrap="square" rtlCol="0">
            <a:spAutoFit/>
          </a:bodyPr>
          <a:lstStyle/>
          <a:p>
            <a:pPr marL="0" lvl="1"/>
            <a:r>
              <a:rPr lang="cs-CZ" dirty="0">
                <a:hlinkClick r:id="rId2"/>
              </a:rPr>
              <a:t>View Results</a:t>
            </a:r>
            <a:endParaRPr lang="cs-CZ" b="1" dirty="0"/>
          </a:p>
          <a:p>
            <a:endParaRPr lang="en-US" dirty="0"/>
          </a:p>
        </p:txBody>
      </p:sp>
      <p:grpSp>
        <p:nvGrpSpPr>
          <p:cNvPr id="9" name="Group 8"/>
          <p:cNvGrpSpPr/>
          <p:nvPr/>
        </p:nvGrpSpPr>
        <p:grpSpPr>
          <a:xfrm>
            <a:off x="685800" y="2352148"/>
            <a:ext cx="2562879" cy="1959263"/>
            <a:chOff x="744768" y="1408734"/>
            <a:chExt cx="2562879" cy="1632719"/>
          </a:xfrm>
        </p:grpSpPr>
        <p:sp>
          <p:nvSpPr>
            <p:cNvPr id="8" name="Right Triangle 7"/>
            <p:cNvSpPr/>
            <p:nvPr/>
          </p:nvSpPr>
          <p:spPr>
            <a:xfrm rot="5400000">
              <a:off x="811843" y="1341659"/>
              <a:ext cx="1387094" cy="1521244"/>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20" name="Picture 19"/>
            <p:cNvPicPr>
              <a:picLocks noChangeAspect="1"/>
            </p:cNvPicPr>
            <p:nvPr/>
          </p:nvPicPr>
          <p:blipFill>
            <a:blip r:embed="rId3"/>
            <a:stretch>
              <a:fillRect/>
            </a:stretch>
          </p:blipFill>
          <p:spPr>
            <a:xfrm>
              <a:off x="813395" y="1482546"/>
              <a:ext cx="2494252" cy="1558907"/>
            </a:xfrm>
            <a:prstGeom prst="rect">
              <a:avLst/>
            </a:prstGeom>
            <a:ln>
              <a:noFill/>
            </a:ln>
            <a:effectLst>
              <a:outerShdw blurRad="292100" dist="139700" dir="2700000" algn="tl" rotWithShape="0">
                <a:srgbClr val="333333">
                  <a:alpha val="65000"/>
                </a:srgbClr>
              </a:outerShdw>
            </a:effectLst>
          </p:spPr>
        </p:pic>
      </p:grpSp>
      <p:pic>
        <p:nvPicPr>
          <p:cNvPr id="21" name="Picture 20"/>
          <p:cNvPicPr>
            <a:picLocks noChangeAspect="1"/>
          </p:cNvPicPr>
          <p:nvPr/>
        </p:nvPicPr>
        <p:blipFill>
          <a:blip r:embed="rId4"/>
          <a:stretch>
            <a:fillRect/>
          </a:stretch>
        </p:blipFill>
        <p:spPr>
          <a:xfrm>
            <a:off x="2641334" y="2067750"/>
            <a:ext cx="4632637" cy="1309678"/>
          </a:xfrm>
          <a:prstGeom prst="rect">
            <a:avLst/>
          </a:prstGeom>
          <a:effectLst>
            <a:outerShdw blurRad="50800" dist="38100" dir="2700000" algn="tl" rotWithShape="0">
              <a:srgbClr val="000000">
                <a:alpha val="43000"/>
              </a:srgbClr>
            </a:outerShdw>
          </a:effectLst>
        </p:spPr>
      </p:pic>
      <p:sp>
        <p:nvSpPr>
          <p:cNvPr id="18" name="Rectangle 2"/>
          <p:cNvSpPr txBox="1">
            <a:spLocks noChangeArrowheads="1"/>
          </p:cNvSpPr>
          <p:nvPr/>
        </p:nvSpPr>
        <p:spPr>
          <a:xfrm>
            <a:off x="342900" y="823520"/>
            <a:ext cx="8229600" cy="606883"/>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a:solidFill>
                  <a:srgbClr val="1178B6"/>
                </a:solidFill>
                <a:latin typeface="Helvetica Neue" charset="0"/>
                <a:cs typeface="Helvetica Neue" charset="0"/>
                <a:sym typeface="Helvetica Neue" charset="0"/>
              </a:rPr>
              <a:t>Image </a:t>
            </a:r>
            <a:r>
              <a:rPr lang="en-US" dirty="0">
                <a:latin typeface="Helvetica Neue" charset="0"/>
                <a:cs typeface="Helvetica Neue" charset="0"/>
                <a:sym typeface="Helvetica Neue" charset="0"/>
              </a:rPr>
              <a:t>Tagging</a:t>
            </a:r>
            <a:endParaRPr lang="en-US" sz="1800" b="1" dirty="0">
              <a:solidFill>
                <a:srgbClr val="1178B6"/>
              </a:solidFill>
              <a:latin typeface="Helvetica Neue" charset="0"/>
              <a:cs typeface="Helvetica Neue" charset="0"/>
              <a:sym typeface="Helvetica Neue" charset="0"/>
            </a:endParaRPr>
          </a:p>
        </p:txBody>
      </p:sp>
      <p:pic>
        <p:nvPicPr>
          <p:cNvPr id="4" name="Picture 3"/>
          <p:cNvPicPr>
            <a:picLocks noChangeAspect="1"/>
          </p:cNvPicPr>
          <p:nvPr/>
        </p:nvPicPr>
        <p:blipFill>
          <a:blip r:embed="rId5"/>
          <a:stretch>
            <a:fillRect/>
          </a:stretch>
        </p:blipFill>
        <p:spPr>
          <a:xfrm>
            <a:off x="4038600" y="4100425"/>
            <a:ext cx="4374360" cy="2460578"/>
          </a:xfrm>
          <a:prstGeom prst="rect">
            <a:avLst/>
          </a:prstGeom>
        </p:spPr>
      </p:pic>
    </p:spTree>
    <p:extLst>
      <p:ext uri="{BB962C8B-B14F-4D97-AF65-F5344CB8AC3E}">
        <p14:creationId xmlns:p14="http://schemas.microsoft.com/office/powerpoint/2010/main" val="2785537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3238" y="2112767"/>
            <a:ext cx="8623300" cy="5202433"/>
          </a:xfrm>
        </p:spPr>
        <p:txBody>
          <a:bodyPr>
            <a:normAutofit/>
          </a:bodyPr>
          <a:lstStyle/>
          <a:p>
            <a:pPr marL="285750" indent="-285750" defTabSz="914400" fontAlgn="base">
              <a:spcBef>
                <a:spcPct val="0"/>
              </a:spcBef>
              <a:spcAft>
                <a:spcPct val="0"/>
              </a:spcAft>
              <a:defRPr/>
            </a:pPr>
            <a:r>
              <a:rPr lang="cs-CZ" b="1" dirty="0"/>
              <a:t>Examples:</a:t>
            </a:r>
          </a:p>
          <a:p>
            <a:pPr marL="1200150" lvl="2" indent="0">
              <a:buNone/>
            </a:pPr>
            <a:endParaRPr lang="cs-CZ" sz="1400" dirty="0">
              <a:solidFill>
                <a:srgbClr val="606161"/>
              </a:solidFill>
            </a:endParaRPr>
          </a:p>
          <a:p>
            <a:pPr indent="0">
              <a:buNone/>
            </a:pPr>
            <a:endParaRPr lang="cs-CZ" sz="2800" dirty="0"/>
          </a:p>
        </p:txBody>
      </p:sp>
      <p:sp>
        <p:nvSpPr>
          <p:cNvPr id="3" name="Subtitle 2"/>
          <p:cNvSpPr>
            <a:spLocks noGrp="1"/>
          </p:cNvSpPr>
          <p:nvPr>
            <p:ph type="subTitle" idx="1"/>
          </p:nvPr>
        </p:nvSpPr>
        <p:spPr>
          <a:xfrm>
            <a:off x="353238" y="1441847"/>
            <a:ext cx="8712015" cy="615553"/>
          </a:xfrm>
        </p:spPr>
        <p:txBody>
          <a:bodyPr/>
          <a:lstStyle/>
          <a:p>
            <a:r>
              <a:rPr lang="en-US" sz="2000" i="1" dirty="0">
                <a:solidFill>
                  <a:srgbClr val="1363A7"/>
                </a:solidFill>
              </a:rPr>
              <a:t>Gather intelligence from images and tag photos with the position, age, gender, and identities of people photos.</a:t>
            </a:r>
          </a:p>
        </p:txBody>
      </p:sp>
      <p:pic>
        <p:nvPicPr>
          <p:cNvPr id="5" name="Picture 4" descr="will-ferrell-and-chad-sm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664" y="2613053"/>
            <a:ext cx="4829934" cy="3863947"/>
          </a:xfrm>
          <a:prstGeom prst="rect">
            <a:avLst/>
          </a:prstGeom>
        </p:spPr>
      </p:pic>
      <p:sp>
        <p:nvSpPr>
          <p:cNvPr id="10" name="TextBox 9"/>
          <p:cNvSpPr txBox="1"/>
          <p:nvPr/>
        </p:nvSpPr>
        <p:spPr>
          <a:xfrm>
            <a:off x="931987" y="3911251"/>
            <a:ext cx="1562452" cy="646331"/>
          </a:xfrm>
          <a:prstGeom prst="rect">
            <a:avLst/>
          </a:prstGeom>
          <a:noFill/>
        </p:spPr>
        <p:txBody>
          <a:bodyPr wrap="square" rtlCol="0">
            <a:spAutoFit/>
          </a:bodyPr>
          <a:lstStyle/>
          <a:p>
            <a:pPr marL="0" lvl="1"/>
            <a:r>
              <a:rPr lang="cs-CZ" dirty="0">
                <a:hlinkClick r:id="rId3"/>
              </a:rPr>
              <a:t>View Results</a:t>
            </a:r>
            <a:endParaRPr lang="cs-CZ" b="1" dirty="0"/>
          </a:p>
          <a:p>
            <a:endParaRPr lang="en-US" dirty="0"/>
          </a:p>
        </p:txBody>
      </p:sp>
      <p:sp>
        <p:nvSpPr>
          <p:cNvPr id="13" name="Rectangle 2"/>
          <p:cNvSpPr txBox="1">
            <a:spLocks noChangeArrowheads="1"/>
          </p:cNvSpPr>
          <p:nvPr/>
        </p:nvSpPr>
        <p:spPr>
          <a:xfrm>
            <a:off x="353238" y="838200"/>
            <a:ext cx="8229600" cy="606883"/>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a:solidFill>
                  <a:srgbClr val="1178B6"/>
                </a:solidFill>
                <a:latin typeface="Helvetica Neue" charset="0"/>
                <a:cs typeface="Helvetica Neue" charset="0"/>
                <a:sym typeface="Helvetica Neue" charset="0"/>
              </a:rPr>
              <a:t>Face </a:t>
            </a:r>
            <a:r>
              <a:rPr lang="en-US" dirty="0">
                <a:latin typeface="Helvetica Neue" charset="0"/>
                <a:cs typeface="Helvetica Neue" charset="0"/>
                <a:sym typeface="Helvetica Neue" charset="0"/>
              </a:rPr>
              <a:t>Detection</a:t>
            </a:r>
            <a:endParaRPr lang="en-US" sz="1800" b="1" dirty="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10876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Alchemy Language Web App</a:t>
            </a:r>
          </a:p>
        </p:txBody>
      </p:sp>
      <p:sp>
        <p:nvSpPr>
          <p:cNvPr id="6" name="Content Placeholder 5"/>
          <p:cNvSpPr>
            <a:spLocks noGrp="1"/>
          </p:cNvSpPr>
          <p:nvPr>
            <p:ph idx="1"/>
          </p:nvPr>
        </p:nvSpPr>
        <p:spPr>
          <a:xfrm>
            <a:off x="457200" y="2286001"/>
            <a:ext cx="7239000" cy="3840163"/>
          </a:xfrm>
        </p:spPr>
        <p:txBody>
          <a:bodyPr/>
          <a:lstStyle/>
          <a:p>
            <a:pPr marL="0" indent="0">
              <a:buNone/>
            </a:pPr>
            <a:r>
              <a:rPr lang="en-US" dirty="0">
                <a:hlinkClick r:id="rId2"/>
              </a:rPr>
              <a:t>https://defranks.shinyapps.io/alchemy_shiny/</a:t>
            </a:r>
            <a:endParaRPr lang="en-US" dirty="0"/>
          </a:p>
          <a:p>
            <a:r>
              <a:rPr lang="en-US" dirty="0"/>
              <a:t>Upload a .txt file</a:t>
            </a:r>
          </a:p>
          <a:p>
            <a:pPr lvl="1"/>
            <a:r>
              <a:rPr lang="en-US" dirty="0">
                <a:solidFill>
                  <a:schemeClr val="tx1"/>
                </a:solidFill>
              </a:rPr>
              <a:t>Concepts</a:t>
            </a:r>
          </a:p>
          <a:p>
            <a:pPr lvl="1"/>
            <a:r>
              <a:rPr lang="en-US" dirty="0">
                <a:solidFill>
                  <a:schemeClr val="tx1"/>
                </a:solidFill>
              </a:rPr>
              <a:t>Entities w/ sentiment</a:t>
            </a:r>
          </a:p>
          <a:p>
            <a:pPr lvl="1"/>
            <a:r>
              <a:rPr lang="en-US" dirty="0">
                <a:solidFill>
                  <a:schemeClr val="tx1"/>
                </a:solidFill>
              </a:rPr>
              <a:t>Keywords w/sentiment</a:t>
            </a:r>
          </a:p>
          <a:p>
            <a:pPr lvl="1"/>
            <a:endParaRPr lang="en-US" dirty="0">
              <a:solidFill>
                <a:schemeClr val="tx1"/>
              </a:solidFill>
            </a:endParaRPr>
          </a:p>
          <a:p>
            <a:r>
              <a:rPr lang="en-US" dirty="0"/>
              <a:t>Download .csv file</a:t>
            </a:r>
          </a:p>
          <a:p>
            <a:pPr lvl="1"/>
            <a:r>
              <a:rPr lang="en-US" dirty="0">
                <a:solidFill>
                  <a:schemeClr val="tx1"/>
                </a:solidFill>
              </a:rPr>
              <a:t>Analyze in R, SPSS, Excel, </a:t>
            </a:r>
            <a:r>
              <a:rPr lang="en-US" dirty="0" err="1">
                <a:solidFill>
                  <a:schemeClr val="tx1"/>
                </a:solidFill>
              </a:rPr>
              <a:t>etc</a:t>
            </a:r>
            <a:endParaRPr lang="en-US" dirty="0">
              <a:solidFill>
                <a:schemeClr val="tx1"/>
              </a:solidFill>
            </a:endParaRPr>
          </a:p>
        </p:txBody>
      </p:sp>
    </p:spTree>
    <p:extLst>
      <p:ext uri="{BB962C8B-B14F-4D97-AF65-F5344CB8AC3E}">
        <p14:creationId xmlns:p14="http://schemas.microsoft.com/office/powerpoint/2010/main" val="151659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get started:</a:t>
            </a:r>
          </a:p>
        </p:txBody>
      </p:sp>
      <p:sp>
        <p:nvSpPr>
          <p:cNvPr id="3" name="Content Placeholder 2"/>
          <p:cNvSpPr>
            <a:spLocks noGrp="1"/>
          </p:cNvSpPr>
          <p:nvPr>
            <p:ph idx="1"/>
          </p:nvPr>
        </p:nvSpPr>
        <p:spPr>
          <a:xfrm>
            <a:off x="457200" y="1981201"/>
            <a:ext cx="8153400" cy="4144964"/>
          </a:xfrm>
        </p:spPr>
        <p:txBody>
          <a:bodyPr/>
          <a:lstStyle/>
          <a:p>
            <a:r>
              <a:rPr lang="en-US" altLang="en-US" b="1" u="sng" dirty="0">
                <a:solidFill>
                  <a:srgbClr val="8CC63F"/>
                </a:solidFill>
                <a:hlinkClick r:id="rId2"/>
              </a:rPr>
              <a:t>ibm.com/</a:t>
            </a:r>
            <a:r>
              <a:rPr lang="en-US" altLang="en-US" b="1" u="sng" dirty="0" err="1">
                <a:solidFill>
                  <a:srgbClr val="8CC63F"/>
                </a:solidFill>
                <a:hlinkClick r:id="rId2"/>
              </a:rPr>
              <a:t>WatsonDeveloperCloud</a:t>
            </a:r>
            <a:r>
              <a:rPr lang="en-US" altLang="en-US" b="1" dirty="0">
                <a:solidFill>
                  <a:srgbClr val="8CC63F"/>
                </a:solidFill>
              </a:rPr>
              <a:t> </a:t>
            </a:r>
            <a:r>
              <a:rPr lang="en-US" altLang="en-US" dirty="0">
                <a:solidFill>
                  <a:srgbClr val="8CC63F"/>
                </a:solidFill>
              </a:rPr>
              <a:t>(lets you explore the services)</a:t>
            </a:r>
          </a:p>
          <a:p>
            <a:endParaRPr lang="en-US" altLang="en-US" b="1" u="sng" dirty="0">
              <a:solidFill>
                <a:srgbClr val="8CC63F"/>
              </a:solidFill>
            </a:endParaRPr>
          </a:p>
          <a:p>
            <a:r>
              <a:rPr lang="en-US" altLang="en-US" b="1" u="sng" dirty="0">
                <a:solidFill>
                  <a:srgbClr val="8CC63F"/>
                </a:solidFill>
                <a:hlinkClick r:id="rId3"/>
              </a:rPr>
              <a:t>bluemix.net</a:t>
            </a:r>
            <a:r>
              <a:rPr lang="en-US" altLang="en-US" b="1" dirty="0">
                <a:solidFill>
                  <a:srgbClr val="8CC63F"/>
                </a:solidFill>
              </a:rPr>
              <a:t> </a:t>
            </a:r>
            <a:r>
              <a:rPr lang="en-US" altLang="en-US" dirty="0">
                <a:solidFill>
                  <a:srgbClr val="8CC63F"/>
                </a:solidFill>
              </a:rPr>
              <a:t>(get API keys &amp; documentation)</a:t>
            </a:r>
          </a:p>
          <a:p>
            <a:endParaRPr lang="en-US" altLang="en-US" dirty="0">
              <a:solidFill>
                <a:srgbClr val="8CC63F"/>
              </a:solidFill>
            </a:endParaRPr>
          </a:p>
          <a:p>
            <a:r>
              <a:rPr lang="en-US" altLang="en-US" b="1" dirty="0">
                <a:solidFill>
                  <a:srgbClr val="8CC63F"/>
                </a:solidFill>
                <a:hlinkClick r:id="rId4"/>
              </a:rPr>
              <a:t>ibm.biz/</a:t>
            </a:r>
            <a:r>
              <a:rPr lang="en-US" altLang="en-US" b="1" dirty="0" err="1">
                <a:solidFill>
                  <a:srgbClr val="8CC63F"/>
                </a:solidFill>
                <a:hlinkClick r:id="rId4"/>
              </a:rPr>
              <a:t>watsonapps</a:t>
            </a:r>
            <a:r>
              <a:rPr lang="en-US" altLang="en-US" dirty="0">
                <a:solidFill>
                  <a:srgbClr val="8CC63F"/>
                </a:solidFill>
              </a:rPr>
              <a:t> (sample apps)</a:t>
            </a:r>
          </a:p>
          <a:p>
            <a:endParaRPr lang="en-US" altLang="en-US" dirty="0">
              <a:solidFill>
                <a:srgbClr val="004266"/>
              </a:solidFill>
            </a:endParaRPr>
          </a:p>
          <a:p>
            <a:endParaRPr lang="en-US" dirty="0"/>
          </a:p>
        </p:txBody>
      </p:sp>
      <p:sp>
        <p:nvSpPr>
          <p:cNvPr id="4" name="Footer Placeholder 3"/>
          <p:cNvSpPr>
            <a:spLocks noGrp="1"/>
          </p:cNvSpPr>
          <p:nvPr>
            <p:ph type="ftr" sz="quarter" idx="10"/>
          </p:nvPr>
        </p:nvSpPr>
        <p:spPr/>
        <p:txBody>
          <a:bodyPr/>
          <a:lstStyle/>
          <a:p>
            <a:pPr>
              <a:defRPr/>
            </a:pPr>
            <a:r>
              <a:rPr lang="en-US" altLang="en-US">
                <a:solidFill>
                  <a:srgbClr val="FFFFFF"/>
                </a:solidFill>
              </a:rPr>
              <a:t>© 2014 International Business Machines Corporation</a:t>
            </a:r>
          </a:p>
        </p:txBody>
      </p:sp>
    </p:spTree>
    <p:extLst>
      <p:ext uri="{BB962C8B-B14F-4D97-AF65-F5344CB8AC3E}">
        <p14:creationId xmlns:p14="http://schemas.microsoft.com/office/powerpoint/2010/main" val="2850978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Let’s jump over to R</a:t>
            </a:r>
          </a:p>
        </p:txBody>
      </p:sp>
      <p:sp>
        <p:nvSpPr>
          <p:cNvPr id="4" name="Footer Placeholder 3"/>
          <p:cNvSpPr>
            <a:spLocks noGrp="1"/>
          </p:cNvSpPr>
          <p:nvPr>
            <p:ph type="ftr" sz="quarter" idx="10"/>
          </p:nvPr>
        </p:nvSpPr>
        <p:spPr/>
        <p:txBody>
          <a:bodyPr/>
          <a:lstStyle/>
          <a:p>
            <a:pPr>
              <a:defRPr/>
            </a:pPr>
            <a:r>
              <a:rPr lang="en-US" altLang="en-US">
                <a:solidFill>
                  <a:srgbClr val="FFFFFF"/>
                </a:solidFill>
              </a:rPr>
              <a:t>© 2014 International Business Machines Corporation</a:t>
            </a:r>
          </a:p>
        </p:txBody>
      </p:sp>
    </p:spTree>
    <p:extLst>
      <p:ext uri="{BB962C8B-B14F-4D97-AF65-F5344CB8AC3E}">
        <p14:creationId xmlns:p14="http://schemas.microsoft.com/office/powerpoint/2010/main" val="1822976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Appendix: Watson services</a:t>
            </a:r>
          </a:p>
        </p:txBody>
      </p:sp>
      <p:sp>
        <p:nvSpPr>
          <p:cNvPr id="5" name="Text Placeholder 4"/>
          <p:cNvSpPr>
            <a:spLocks noGrp="1"/>
          </p:cNvSpPr>
          <p:nvPr>
            <p:ph type="body" idx="1"/>
          </p:nvPr>
        </p:nvSpPr>
        <p:spPr/>
        <p:txBody>
          <a:bodyPr/>
          <a:lstStyle/>
          <a:p>
            <a:endParaRPr lang="en-US"/>
          </a:p>
        </p:txBody>
      </p:sp>
      <p:sp>
        <p:nvSpPr>
          <p:cNvPr id="3" name="Footer Placeholder 2"/>
          <p:cNvSpPr>
            <a:spLocks noGrp="1"/>
          </p:cNvSpPr>
          <p:nvPr>
            <p:ph type="ftr" sz="quarter" idx="10"/>
          </p:nvPr>
        </p:nvSpPr>
        <p:spPr/>
        <p:txBody>
          <a:bodyPr/>
          <a:lstStyle/>
          <a:p>
            <a:pPr>
              <a:defRPr/>
            </a:pPr>
            <a:r>
              <a:rPr lang="en-US" altLang="en-US">
                <a:solidFill>
                  <a:srgbClr val="FFFFFF"/>
                </a:solidFill>
              </a:rPr>
              <a:t>© 2014 International Business Machines Corporation</a:t>
            </a:r>
          </a:p>
        </p:txBody>
      </p:sp>
    </p:spTree>
    <p:extLst>
      <p:ext uri="{BB962C8B-B14F-4D97-AF65-F5344CB8AC3E}">
        <p14:creationId xmlns:p14="http://schemas.microsoft.com/office/powerpoint/2010/main" val="830013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597" y="947371"/>
            <a:ext cx="7377780" cy="641614"/>
          </a:xfrm>
        </p:spPr>
        <p:txBody>
          <a:bodyPr/>
          <a:lstStyle/>
          <a:p>
            <a:r>
              <a:rPr lang="en-US" dirty="0">
                <a:solidFill>
                  <a:prstClr val="white"/>
                </a:solidFill>
                <a:latin typeface="Helvetica Neue Thin"/>
                <a:cs typeface="Helvetica Neue Thin"/>
              </a:rPr>
              <a:t>Get started: Explore, Experiment, Build </a:t>
            </a:r>
            <a:br>
              <a:rPr lang="en-US" dirty="0">
                <a:solidFill>
                  <a:prstClr val="white"/>
                </a:solidFill>
                <a:latin typeface="Helvetica Neue Thin"/>
                <a:cs typeface="Helvetica Neue Thin"/>
              </a:rPr>
            </a:br>
            <a:endParaRPr lang="en-US" dirty="0">
              <a:solidFill>
                <a:schemeClr val="tx1"/>
              </a:solidFill>
            </a:endParaRPr>
          </a:p>
        </p:txBody>
      </p:sp>
      <p:sp>
        <p:nvSpPr>
          <p:cNvPr id="4" name="Slide Number Placeholder 3"/>
          <p:cNvSpPr>
            <a:spLocks noGrp="1"/>
          </p:cNvSpPr>
          <p:nvPr>
            <p:ph type="sldNum" sz="quarter" idx="4"/>
          </p:nvPr>
        </p:nvSpPr>
        <p:spPr>
          <a:xfrm>
            <a:off x="6803773" y="5242034"/>
            <a:ext cx="508000" cy="310444"/>
          </a:xfrm>
        </p:spPr>
        <p:txBody>
          <a:bodyPr/>
          <a:lstStyle/>
          <a:p>
            <a:fld id="{6C6A7680-854B-B649-89CD-6056432A2D0E}" type="slidenum">
              <a:rPr lang="en-US" smtClean="0"/>
              <a:pPr/>
              <a:t>17</a:t>
            </a:fld>
            <a:endParaRPr lang="en-US" dirty="0"/>
          </a:p>
        </p:txBody>
      </p:sp>
      <p:sp>
        <p:nvSpPr>
          <p:cNvPr id="15" name="Rounded Rectangle 14"/>
          <p:cNvSpPr/>
          <p:nvPr/>
        </p:nvSpPr>
        <p:spPr>
          <a:xfrm>
            <a:off x="1762314" y="2946250"/>
            <a:ext cx="5041458" cy="609270"/>
          </a:xfrm>
          <a:prstGeom prst="roundRect">
            <a:avLst/>
          </a:prstGeom>
          <a:no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defRPr/>
            </a:pPr>
            <a:r>
              <a:rPr lang="en-US" sz="1667" dirty="0">
                <a:solidFill>
                  <a:schemeClr val="tx1"/>
                </a:solidFill>
              </a:rPr>
              <a:t>Do the LABS</a:t>
            </a:r>
          </a:p>
          <a:p>
            <a:pPr algn="ctr">
              <a:defRPr/>
            </a:pPr>
            <a:r>
              <a:rPr lang="en-US" sz="1333" i="1" dirty="0">
                <a:solidFill>
                  <a:srgbClr val="00B2F2"/>
                </a:solidFill>
                <a:ea typeface="MS PGothic" pitchFamily="34" charset="-128"/>
                <a:cs typeface="Calibri" pitchFamily="34" charset="0"/>
              </a:rPr>
              <a:t>ibm.biz/node-red-basics     Ibm.biz/node-red-alchemy-vision-lab</a:t>
            </a:r>
            <a:endParaRPr lang="en-US" sz="1333" dirty="0">
              <a:solidFill>
                <a:srgbClr val="00B2F2"/>
              </a:solidFill>
            </a:endParaRPr>
          </a:p>
        </p:txBody>
      </p:sp>
      <p:sp>
        <p:nvSpPr>
          <p:cNvPr id="16" name="TextBox 15"/>
          <p:cNvSpPr txBox="1"/>
          <p:nvPr/>
        </p:nvSpPr>
        <p:spPr>
          <a:xfrm>
            <a:off x="1331397" y="2943605"/>
            <a:ext cx="457200" cy="504835"/>
          </a:xfrm>
          <a:prstGeom prst="flowChartConnector">
            <a:avLst/>
          </a:prstGeom>
          <a:solidFill>
            <a:srgbClr val="00B2F2"/>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a:spAutoFit/>
          </a:bodyPr>
          <a:lstStyle/>
          <a:p>
            <a:pPr algn="ctr">
              <a:defRPr/>
            </a:pPr>
            <a:r>
              <a:rPr lang="en-US" sz="2333" b="1" dirty="0">
                <a:solidFill>
                  <a:prstClr val="white"/>
                </a:solidFill>
              </a:rPr>
              <a:t>3</a:t>
            </a:r>
          </a:p>
        </p:txBody>
      </p:sp>
      <p:sp>
        <p:nvSpPr>
          <p:cNvPr id="18" name="Rounded Rectangle 17"/>
          <p:cNvSpPr/>
          <p:nvPr/>
        </p:nvSpPr>
        <p:spPr>
          <a:xfrm>
            <a:off x="2566091" y="3670706"/>
            <a:ext cx="4237682" cy="952500"/>
          </a:xfrm>
          <a:prstGeom prst="roundRect">
            <a:avLst/>
          </a:prstGeom>
          <a:no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defRPr/>
            </a:pPr>
            <a:r>
              <a:rPr lang="en-US" sz="1667" dirty="0">
                <a:solidFill>
                  <a:schemeClr val="tx1"/>
                </a:solidFill>
              </a:rPr>
              <a:t>Build Apps</a:t>
            </a:r>
          </a:p>
          <a:p>
            <a:pPr algn="ctr">
              <a:defRPr/>
            </a:pPr>
            <a:r>
              <a:rPr lang="en-US" sz="1333" i="1" dirty="0">
                <a:solidFill>
                  <a:srgbClr val="00B2F2"/>
                </a:solidFill>
                <a:ea typeface="MS PGothic" pitchFamily="34" charset="-128"/>
                <a:cs typeface="Calibri" pitchFamily="34" charset="0"/>
              </a:rPr>
              <a:t> Leverage Sample Code, App Gallery, </a:t>
            </a:r>
            <a:r>
              <a:rPr lang="en-US" sz="1333" i="1" dirty="0" err="1">
                <a:solidFill>
                  <a:srgbClr val="00B2F2"/>
                </a:solidFill>
                <a:ea typeface="MS PGothic" pitchFamily="34" charset="-128"/>
                <a:cs typeface="Calibri" pitchFamily="34" charset="0"/>
              </a:rPr>
              <a:t>github</a:t>
            </a:r>
            <a:r>
              <a:rPr lang="en-US" sz="1333" i="1" dirty="0">
                <a:solidFill>
                  <a:srgbClr val="00B2F2"/>
                </a:solidFill>
                <a:ea typeface="MS PGothic" pitchFamily="34" charset="-128"/>
                <a:cs typeface="Calibri" pitchFamily="34" charset="0"/>
              </a:rPr>
              <a:t>…</a:t>
            </a:r>
          </a:p>
          <a:p>
            <a:pPr algn="ctr">
              <a:defRPr/>
            </a:pPr>
            <a:r>
              <a:rPr lang="en-US" sz="1333" i="1" dirty="0">
                <a:solidFill>
                  <a:srgbClr val="00B2F2"/>
                </a:solidFill>
                <a:ea typeface="MS PGothic" pitchFamily="34" charset="-128"/>
                <a:cs typeface="Calibri" pitchFamily="34" charset="0"/>
              </a:rPr>
              <a:t>  Join a </a:t>
            </a:r>
            <a:r>
              <a:rPr lang="en-US" sz="1333" i="1" dirty="0">
                <a:solidFill>
                  <a:srgbClr val="00B2F2"/>
                </a:solidFill>
                <a:ea typeface="MS PGothic" pitchFamily="34" charset="-128"/>
                <a:cs typeface="Calibri" pitchFamily="34" charset="0"/>
                <a:hlinkClick r:id="rId3"/>
              </a:rPr>
              <a:t>Hackathon</a:t>
            </a:r>
            <a:r>
              <a:rPr lang="en-US" sz="1333" i="1" dirty="0">
                <a:solidFill>
                  <a:srgbClr val="00B2F2"/>
                </a:solidFill>
                <a:ea typeface="MS PGothic" pitchFamily="34" charset="-128"/>
                <a:cs typeface="Calibri" pitchFamily="34" charset="0"/>
              </a:rPr>
              <a:t>.    Ask questions in the </a:t>
            </a:r>
            <a:r>
              <a:rPr lang="en-US" sz="1333" i="1" dirty="0">
                <a:solidFill>
                  <a:srgbClr val="00B2F2"/>
                </a:solidFill>
                <a:ea typeface="MS PGothic" pitchFamily="34" charset="-128"/>
                <a:cs typeface="Calibri" pitchFamily="34" charset="0"/>
                <a:hlinkClick r:id="rId4"/>
              </a:rPr>
              <a:t>Forum</a:t>
            </a:r>
            <a:r>
              <a:rPr lang="en-US" sz="1333" i="1" dirty="0">
                <a:solidFill>
                  <a:srgbClr val="00B2F2"/>
                </a:solidFill>
                <a:ea typeface="MS PGothic" pitchFamily="34" charset="-128"/>
                <a:cs typeface="Calibri" pitchFamily="34" charset="0"/>
              </a:rPr>
              <a:t>.</a:t>
            </a:r>
          </a:p>
          <a:p>
            <a:pPr algn="ctr">
              <a:defRPr/>
            </a:pPr>
            <a:r>
              <a:rPr lang="en-US" sz="1667" i="1" dirty="0">
                <a:solidFill>
                  <a:schemeClr val="accent2"/>
                </a:solidFill>
                <a:ea typeface="MS PGothic" pitchFamily="34" charset="-128"/>
                <a:cs typeface="Calibri" pitchFamily="34" charset="0"/>
              </a:rPr>
              <a:t>Try out the APIs free of charge</a:t>
            </a:r>
            <a:r>
              <a:rPr lang="en-US" sz="1333" i="1" dirty="0">
                <a:solidFill>
                  <a:srgbClr val="00B2F2"/>
                </a:solidFill>
                <a:ea typeface="MS PGothic" pitchFamily="34" charset="-128"/>
                <a:cs typeface="Calibri" pitchFamily="34" charset="0"/>
              </a:rPr>
              <a:t>.</a:t>
            </a:r>
            <a:endParaRPr lang="en-US" sz="1333" dirty="0">
              <a:solidFill>
                <a:srgbClr val="00B2F2"/>
              </a:solidFill>
            </a:endParaRPr>
          </a:p>
        </p:txBody>
      </p:sp>
      <p:sp>
        <p:nvSpPr>
          <p:cNvPr id="19" name="TextBox 18"/>
          <p:cNvSpPr txBox="1"/>
          <p:nvPr/>
        </p:nvSpPr>
        <p:spPr>
          <a:xfrm>
            <a:off x="2135173" y="3668061"/>
            <a:ext cx="457200" cy="504835"/>
          </a:xfrm>
          <a:prstGeom prst="flowChartConnector">
            <a:avLst/>
          </a:prstGeom>
          <a:solidFill>
            <a:srgbClr val="00B2F2"/>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a:spAutoFit/>
          </a:bodyPr>
          <a:lstStyle/>
          <a:p>
            <a:pPr algn="ctr">
              <a:defRPr/>
            </a:pPr>
            <a:r>
              <a:rPr lang="en-US" sz="2333" b="1" dirty="0">
                <a:solidFill>
                  <a:prstClr val="white"/>
                </a:solidFill>
              </a:rPr>
              <a:t>4</a:t>
            </a:r>
          </a:p>
        </p:txBody>
      </p:sp>
      <p:sp>
        <p:nvSpPr>
          <p:cNvPr id="20" name="Rounded Rectangle 19"/>
          <p:cNvSpPr/>
          <p:nvPr/>
        </p:nvSpPr>
        <p:spPr>
          <a:xfrm>
            <a:off x="1219201" y="2000702"/>
            <a:ext cx="3161761" cy="825500"/>
          </a:xfrm>
          <a:prstGeom prst="roundRect">
            <a:avLst/>
          </a:prstGeom>
          <a:no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sz="1667" dirty="0">
                <a:solidFill>
                  <a:schemeClr val="tx1"/>
                </a:solidFill>
              </a:rPr>
              <a:t>Explore the Watson services </a:t>
            </a:r>
          </a:p>
          <a:p>
            <a:pPr algn="ctr">
              <a:defRPr/>
            </a:pPr>
            <a:r>
              <a:rPr lang="en-US" sz="1333" i="1" dirty="0">
                <a:solidFill>
                  <a:srgbClr val="00B2F2"/>
                </a:solidFill>
              </a:rPr>
              <a:t>Demos. Concept Videos. Docs. </a:t>
            </a:r>
            <a:r>
              <a:rPr lang="en-US" sz="1333" dirty="0">
                <a:solidFill>
                  <a:schemeClr val="accent2"/>
                </a:solidFill>
              </a:rPr>
              <a:t>IBM.com/</a:t>
            </a:r>
            <a:r>
              <a:rPr lang="en-US" sz="1333" dirty="0" err="1">
                <a:solidFill>
                  <a:schemeClr val="accent2"/>
                </a:solidFill>
              </a:rPr>
              <a:t>WatsonDeveloperCloud</a:t>
            </a:r>
            <a:r>
              <a:rPr lang="en-US" sz="1333" dirty="0">
                <a:solidFill>
                  <a:srgbClr val="00B2F2"/>
                </a:solidFill>
              </a:rPr>
              <a:t> </a:t>
            </a:r>
          </a:p>
        </p:txBody>
      </p:sp>
      <p:sp>
        <p:nvSpPr>
          <p:cNvPr id="21" name="TextBox 20"/>
          <p:cNvSpPr txBox="1"/>
          <p:nvPr/>
        </p:nvSpPr>
        <p:spPr>
          <a:xfrm>
            <a:off x="874197" y="2000703"/>
            <a:ext cx="457200" cy="504835"/>
          </a:xfrm>
          <a:prstGeom prst="flowChartConnector">
            <a:avLst/>
          </a:prstGeom>
          <a:solidFill>
            <a:srgbClr val="00B2F2"/>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0" tIns="0" rIns="0" bIns="0">
            <a:spAutoFit/>
          </a:bodyPr>
          <a:lstStyle/>
          <a:p>
            <a:pPr algn="ctr">
              <a:defRPr/>
            </a:pPr>
            <a:r>
              <a:rPr lang="en-US" sz="2333" b="1" dirty="0">
                <a:solidFill>
                  <a:prstClr val="white"/>
                </a:solidFill>
              </a:rPr>
              <a:t>1</a:t>
            </a:r>
          </a:p>
        </p:txBody>
      </p:sp>
      <p:sp>
        <p:nvSpPr>
          <p:cNvPr id="17" name="Rounded Rectangle 16"/>
          <p:cNvSpPr/>
          <p:nvPr/>
        </p:nvSpPr>
        <p:spPr>
          <a:xfrm>
            <a:off x="525780" y="5123867"/>
            <a:ext cx="2905140" cy="377065"/>
          </a:xfrm>
          <a:prstGeom prst="round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defRPr/>
            </a:pPr>
            <a:r>
              <a:rPr lang="en-US" sz="1667" dirty="0">
                <a:solidFill>
                  <a:schemeClr val="tx1"/>
                </a:solidFill>
              </a:rPr>
              <a:t>Join the Watson Ecosystem</a:t>
            </a:r>
          </a:p>
          <a:p>
            <a:pPr>
              <a:defRPr/>
            </a:pPr>
            <a:r>
              <a:rPr lang="en-US" sz="1333" i="1" dirty="0">
                <a:solidFill>
                  <a:schemeClr val="accent2"/>
                </a:solidFill>
                <a:ea typeface="MS PGothic" pitchFamily="34" charset="-128"/>
                <a:cs typeface="Calibri" pitchFamily="34" charset="0"/>
              </a:rPr>
              <a:t>350 partners; 100 in market today</a:t>
            </a:r>
          </a:p>
          <a:p>
            <a:pPr>
              <a:defRPr/>
            </a:pPr>
            <a:r>
              <a:rPr lang="en-US" sz="1667" dirty="0">
                <a:solidFill>
                  <a:schemeClr val="tx1"/>
                </a:solidFill>
              </a:rPr>
              <a:t>  </a:t>
            </a:r>
          </a:p>
        </p:txBody>
      </p:sp>
      <p:cxnSp>
        <p:nvCxnSpPr>
          <p:cNvPr id="23" name="Straight Arrow Connector 22"/>
          <p:cNvCxnSpPr/>
          <p:nvPr/>
        </p:nvCxnSpPr>
        <p:spPr>
          <a:xfrm flipH="1">
            <a:off x="3276600" y="4673224"/>
            <a:ext cx="444500" cy="3109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3871771" y="4673224"/>
            <a:ext cx="411273" cy="3109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3868530" y="4947239"/>
            <a:ext cx="4516272" cy="990600"/>
          </a:xfrm>
          <a:prstGeom prst="round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sz="1200" i="1" dirty="0">
                <a:solidFill>
                  <a:schemeClr val="tx1"/>
                </a:solidFill>
              </a:rPr>
              <a:t>Or</a:t>
            </a:r>
            <a:r>
              <a:rPr lang="en-US" dirty="0">
                <a:solidFill>
                  <a:schemeClr val="tx1"/>
                </a:solidFill>
              </a:rPr>
              <a:t> Speed Development with Coaching</a:t>
            </a:r>
          </a:p>
          <a:p>
            <a:pPr algn="ctr">
              <a:defRPr/>
            </a:pPr>
            <a:r>
              <a:rPr lang="en-US" sz="1600" dirty="0">
                <a:solidFill>
                  <a:srgbClr val="00B2F2"/>
                </a:solidFill>
              </a:rPr>
              <a:t>Watson Developer Cloud Enterprise</a:t>
            </a:r>
          </a:p>
          <a:p>
            <a:pPr algn="ctr">
              <a:defRPr/>
            </a:pPr>
            <a:r>
              <a:rPr lang="en-US" sz="1600" i="1" dirty="0">
                <a:solidFill>
                  <a:schemeClr val="accent2"/>
                </a:solidFill>
                <a:ea typeface="MS PGothic" pitchFamily="34" charset="-128"/>
                <a:cs typeface="Calibri" pitchFamily="34" charset="0"/>
              </a:rPr>
              <a:t>Onsite training, mentoring, services subscription</a:t>
            </a:r>
          </a:p>
        </p:txBody>
      </p:sp>
      <p:sp>
        <p:nvSpPr>
          <p:cNvPr id="14" name="Footer Placeholder 2"/>
          <p:cNvSpPr txBox="1">
            <a:spLocks/>
          </p:cNvSpPr>
          <p:nvPr/>
        </p:nvSpPr>
        <p:spPr>
          <a:xfrm>
            <a:off x="41241" y="6587496"/>
            <a:ext cx="2794000" cy="203729"/>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ヒラギノ角ゴ Pro W3" pitchFamily="-65" charset="-128"/>
                <a:cs typeface="+mn-cs"/>
              </a:defRPr>
            </a:lvl1pPr>
            <a:lvl2pPr marL="457200" algn="l" rtl="0" fontAlgn="base">
              <a:spcBef>
                <a:spcPct val="0"/>
              </a:spcBef>
              <a:spcAft>
                <a:spcPct val="0"/>
              </a:spcAft>
              <a:defRPr kern="1200">
                <a:solidFill>
                  <a:schemeClr val="tx1"/>
                </a:solidFill>
                <a:latin typeface="Arial" pitchFamily="34" charset="0"/>
                <a:ea typeface="ヒラギノ角ゴ Pro W3" pitchFamily="-65" charset="-128"/>
                <a:cs typeface="+mn-cs"/>
              </a:defRPr>
            </a:lvl2pPr>
            <a:lvl3pPr marL="914400" algn="l" rtl="0" fontAlgn="base">
              <a:spcBef>
                <a:spcPct val="0"/>
              </a:spcBef>
              <a:spcAft>
                <a:spcPct val="0"/>
              </a:spcAft>
              <a:defRPr kern="1200">
                <a:solidFill>
                  <a:schemeClr val="tx1"/>
                </a:solidFill>
                <a:latin typeface="Arial" pitchFamily="34" charset="0"/>
                <a:ea typeface="ヒラギノ角ゴ Pro W3" pitchFamily="-65" charset="-128"/>
                <a:cs typeface="+mn-cs"/>
              </a:defRPr>
            </a:lvl3pPr>
            <a:lvl4pPr marL="1371600" algn="l" rtl="0" fontAlgn="base">
              <a:spcBef>
                <a:spcPct val="0"/>
              </a:spcBef>
              <a:spcAft>
                <a:spcPct val="0"/>
              </a:spcAft>
              <a:defRPr kern="1200">
                <a:solidFill>
                  <a:schemeClr val="tx1"/>
                </a:solidFill>
                <a:latin typeface="Arial" pitchFamily="34" charset="0"/>
                <a:ea typeface="ヒラギノ角ゴ Pro W3" pitchFamily="-65" charset="-128"/>
                <a:cs typeface="+mn-cs"/>
              </a:defRPr>
            </a:lvl4pPr>
            <a:lvl5pPr marL="1828800" algn="l" rtl="0" fontAlgn="base">
              <a:spcBef>
                <a:spcPct val="0"/>
              </a:spcBef>
              <a:spcAft>
                <a:spcPct val="0"/>
              </a:spcAft>
              <a:defRPr kern="1200">
                <a:solidFill>
                  <a:schemeClr val="tx1"/>
                </a:solidFill>
                <a:latin typeface="Arial" pitchFamily="34" charset="0"/>
                <a:ea typeface="ヒラギノ角ゴ Pro W3" pitchFamily="-65" charset="-128"/>
                <a:cs typeface="+mn-cs"/>
              </a:defRPr>
            </a:lvl5pPr>
            <a:lvl6pPr marL="2286000" algn="l" defTabSz="914400" rtl="0" eaLnBrk="1" latinLnBrk="0" hangingPunct="1">
              <a:defRPr kern="1200">
                <a:solidFill>
                  <a:schemeClr val="tx1"/>
                </a:solidFill>
                <a:latin typeface="Arial" pitchFamily="34" charset="0"/>
                <a:ea typeface="ヒラギノ角ゴ Pro W3" pitchFamily="-65" charset="-128"/>
                <a:cs typeface="+mn-cs"/>
              </a:defRPr>
            </a:lvl6pPr>
            <a:lvl7pPr marL="2743200" algn="l" defTabSz="914400" rtl="0" eaLnBrk="1" latinLnBrk="0" hangingPunct="1">
              <a:defRPr kern="1200">
                <a:solidFill>
                  <a:schemeClr val="tx1"/>
                </a:solidFill>
                <a:latin typeface="Arial" pitchFamily="34" charset="0"/>
                <a:ea typeface="ヒラギノ角ゴ Pro W3" pitchFamily="-65" charset="-128"/>
                <a:cs typeface="+mn-cs"/>
              </a:defRPr>
            </a:lvl7pPr>
            <a:lvl8pPr marL="3200400" algn="l" defTabSz="914400" rtl="0" eaLnBrk="1" latinLnBrk="0" hangingPunct="1">
              <a:defRPr kern="1200">
                <a:solidFill>
                  <a:schemeClr val="tx1"/>
                </a:solidFill>
                <a:latin typeface="Arial" pitchFamily="34" charset="0"/>
                <a:ea typeface="ヒラギノ角ゴ Pro W3" pitchFamily="-65" charset="-128"/>
                <a:cs typeface="+mn-cs"/>
              </a:defRPr>
            </a:lvl8pPr>
            <a:lvl9pPr marL="3657600" algn="l" defTabSz="914400" rtl="0" eaLnBrk="1" latinLnBrk="0" hangingPunct="1">
              <a:defRPr kern="1200">
                <a:solidFill>
                  <a:schemeClr val="tx1"/>
                </a:solidFill>
                <a:latin typeface="Arial" pitchFamily="34" charset="0"/>
                <a:ea typeface="ヒラギノ角ゴ Pro W3" pitchFamily="-65" charset="-128"/>
                <a:cs typeface="+mn-cs"/>
              </a:defRPr>
            </a:lvl9pPr>
          </a:lstStyle>
          <a:p>
            <a:pPr>
              <a:defRPr/>
            </a:pPr>
            <a:r>
              <a:rPr lang="en-US" altLang="en-US" sz="800" dirty="0"/>
              <a:t>© 2015 International Business Machines Corporation</a:t>
            </a:r>
          </a:p>
        </p:txBody>
      </p:sp>
    </p:spTree>
    <p:extLst>
      <p:ext uri="{BB962C8B-B14F-4D97-AF65-F5344CB8AC3E}">
        <p14:creationId xmlns:p14="http://schemas.microsoft.com/office/powerpoint/2010/main" val="78996928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p:cNvPicPr>
            <a:picLocks noChangeAspect="1"/>
          </p:cNvPicPr>
          <p:nvPr/>
        </p:nvPicPr>
        <p:blipFill>
          <a:blip r:embed="rId3"/>
          <a:srcRect/>
          <a:stretch>
            <a:fillRect/>
          </a:stretch>
        </p:blipFill>
        <p:spPr bwMode="auto">
          <a:xfrm>
            <a:off x="5947569" y="2180998"/>
            <a:ext cx="2971800" cy="2770091"/>
          </a:xfrm>
          <a:prstGeom prst="rect">
            <a:avLst/>
          </a:prstGeom>
          <a:noFill/>
          <a:ln w="9525">
            <a:noFill/>
            <a:miter lim="800000"/>
            <a:headEnd/>
            <a:tailEnd/>
          </a:ln>
          <a:scene3d>
            <a:camera prst="perspectiveLeft" fov="2700000">
              <a:rot lat="0" lon="1200000" rev="0"/>
            </a:camera>
            <a:lightRig rig="threePt" dir="t"/>
          </a:scene3d>
          <a:sp3d>
            <a:bevelT/>
          </a:sp3d>
        </p:spPr>
      </p:pic>
      <p:sp>
        <p:nvSpPr>
          <p:cNvPr id="18435" name="TextBox 3"/>
          <p:cNvSpPr txBox="1">
            <a:spLocks noChangeArrowheads="1"/>
          </p:cNvSpPr>
          <p:nvPr/>
        </p:nvSpPr>
        <p:spPr bwMode="auto">
          <a:xfrm>
            <a:off x="3873500" y="187483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pitchFamily="1" charset="-128"/>
              </a:defRPr>
            </a:lvl1pPr>
            <a:lvl2pPr marL="37931725" indent="-37474525">
              <a:spcBef>
                <a:spcPct val="20000"/>
              </a:spcBef>
              <a:buChar char="•"/>
              <a:defRPr sz="2000">
                <a:solidFill>
                  <a:schemeClr val="bg1"/>
                </a:solidFill>
                <a:latin typeface="Arial" panose="020B0604020202020204" pitchFamily="34" charset="0"/>
                <a:ea typeface="ヒラギノ角ゴ Pro W3" pitchFamily="1"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pitchFamily="1" charset="-128"/>
              </a:defRPr>
            </a:lvl3pPr>
            <a:lvl4pPr>
              <a:spcBef>
                <a:spcPct val="20000"/>
              </a:spcBef>
              <a:buChar char="–"/>
              <a:defRPr sz="2800">
                <a:solidFill>
                  <a:schemeClr val="bg1"/>
                </a:solidFill>
                <a:latin typeface="Arial" panose="020B0604020202020204" pitchFamily="34" charset="0"/>
                <a:ea typeface="ヒラギノ角ゴ Pro W3" pitchFamily="1" charset="-128"/>
              </a:defRPr>
            </a:lvl4pPr>
            <a:lvl5pPr>
              <a:spcBef>
                <a:spcPct val="20000"/>
              </a:spcBef>
              <a:buChar char="»"/>
              <a:defRPr sz="2800">
                <a:solidFill>
                  <a:schemeClr val="bg1"/>
                </a:solidFill>
                <a:latin typeface="Arial" panose="020B0604020202020204" pitchFamily="34" charset="0"/>
                <a:ea typeface="ヒラギノ角ゴ Pro W3" pitchFamily="1"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18436" name="TextBox 4"/>
          <p:cNvSpPr txBox="1">
            <a:spLocks noChangeArrowheads="1"/>
          </p:cNvSpPr>
          <p:nvPr/>
        </p:nvSpPr>
        <p:spPr bwMode="auto">
          <a:xfrm>
            <a:off x="3565525" y="2092325"/>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pitchFamily="1" charset="-128"/>
              </a:defRPr>
            </a:lvl1pPr>
            <a:lvl2pPr marL="37931725" indent="-37474525">
              <a:spcBef>
                <a:spcPct val="20000"/>
              </a:spcBef>
              <a:buChar char="•"/>
              <a:defRPr sz="2000">
                <a:solidFill>
                  <a:schemeClr val="bg1"/>
                </a:solidFill>
                <a:latin typeface="Arial" panose="020B0604020202020204" pitchFamily="34" charset="0"/>
                <a:ea typeface="ヒラギノ角ゴ Pro W3" pitchFamily="1"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pitchFamily="1" charset="-128"/>
              </a:defRPr>
            </a:lvl3pPr>
            <a:lvl4pPr>
              <a:spcBef>
                <a:spcPct val="20000"/>
              </a:spcBef>
              <a:buChar char="–"/>
              <a:defRPr sz="2800">
                <a:solidFill>
                  <a:schemeClr val="bg1"/>
                </a:solidFill>
                <a:latin typeface="Arial" panose="020B0604020202020204" pitchFamily="34" charset="0"/>
                <a:ea typeface="ヒラギノ角ゴ Pro W3" pitchFamily="1" charset="-128"/>
              </a:defRPr>
            </a:lvl4pPr>
            <a:lvl5pPr>
              <a:spcBef>
                <a:spcPct val="20000"/>
              </a:spcBef>
              <a:buChar char="»"/>
              <a:defRPr sz="2800">
                <a:solidFill>
                  <a:schemeClr val="bg1"/>
                </a:solidFill>
                <a:latin typeface="Arial" panose="020B0604020202020204" pitchFamily="34" charset="0"/>
                <a:ea typeface="ヒラギノ角ゴ Pro W3" pitchFamily="1"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18437" name="TextBox 5"/>
          <p:cNvSpPr txBox="1">
            <a:spLocks noChangeArrowheads="1"/>
          </p:cNvSpPr>
          <p:nvPr/>
        </p:nvSpPr>
        <p:spPr bwMode="auto">
          <a:xfrm>
            <a:off x="5113338" y="2009775"/>
            <a:ext cx="2492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pitchFamily="1" charset="-128"/>
              </a:defRPr>
            </a:lvl1pPr>
            <a:lvl2pPr marL="37931725" indent="-37474525">
              <a:spcBef>
                <a:spcPct val="20000"/>
              </a:spcBef>
              <a:buChar char="•"/>
              <a:defRPr sz="2000">
                <a:solidFill>
                  <a:schemeClr val="bg1"/>
                </a:solidFill>
                <a:latin typeface="Arial" panose="020B0604020202020204" pitchFamily="34" charset="0"/>
                <a:ea typeface="ヒラギノ角ゴ Pro W3" pitchFamily="1"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pitchFamily="1" charset="-128"/>
              </a:defRPr>
            </a:lvl3pPr>
            <a:lvl4pPr>
              <a:spcBef>
                <a:spcPct val="20000"/>
              </a:spcBef>
              <a:buChar char="–"/>
              <a:defRPr sz="2800">
                <a:solidFill>
                  <a:schemeClr val="bg1"/>
                </a:solidFill>
                <a:latin typeface="Arial" panose="020B0604020202020204" pitchFamily="34" charset="0"/>
                <a:ea typeface="ヒラギノ角ゴ Pro W3" pitchFamily="1" charset="-128"/>
              </a:defRPr>
            </a:lvl4pPr>
            <a:lvl5pPr>
              <a:spcBef>
                <a:spcPct val="20000"/>
              </a:spcBef>
              <a:buChar char="»"/>
              <a:defRPr sz="2800">
                <a:solidFill>
                  <a:schemeClr val="bg1"/>
                </a:solidFill>
                <a:latin typeface="Arial" panose="020B0604020202020204" pitchFamily="34" charset="0"/>
                <a:ea typeface="ヒラギノ角ゴ Pro W3" pitchFamily="1"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18438" name="TextBox 6"/>
          <p:cNvSpPr txBox="1">
            <a:spLocks noChangeArrowheads="1"/>
          </p:cNvSpPr>
          <p:nvPr/>
        </p:nvSpPr>
        <p:spPr bwMode="auto">
          <a:xfrm>
            <a:off x="5013325" y="181768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pitchFamily="1" charset="-128"/>
              </a:defRPr>
            </a:lvl1pPr>
            <a:lvl2pPr marL="37931725" indent="-37474525">
              <a:spcBef>
                <a:spcPct val="20000"/>
              </a:spcBef>
              <a:buChar char="•"/>
              <a:defRPr sz="2000">
                <a:solidFill>
                  <a:schemeClr val="bg1"/>
                </a:solidFill>
                <a:latin typeface="Arial" panose="020B0604020202020204" pitchFamily="34" charset="0"/>
                <a:ea typeface="ヒラギノ角ゴ Pro W3" pitchFamily="1"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pitchFamily="1" charset="-128"/>
              </a:defRPr>
            </a:lvl3pPr>
            <a:lvl4pPr>
              <a:spcBef>
                <a:spcPct val="20000"/>
              </a:spcBef>
              <a:buChar char="–"/>
              <a:defRPr sz="2800">
                <a:solidFill>
                  <a:schemeClr val="bg1"/>
                </a:solidFill>
                <a:latin typeface="Arial" panose="020B0604020202020204" pitchFamily="34" charset="0"/>
                <a:ea typeface="ヒラギノ角ゴ Pro W3" pitchFamily="1" charset="-128"/>
              </a:defRPr>
            </a:lvl4pPr>
            <a:lvl5pPr>
              <a:spcBef>
                <a:spcPct val="20000"/>
              </a:spcBef>
              <a:buChar char="»"/>
              <a:defRPr sz="2800">
                <a:solidFill>
                  <a:schemeClr val="bg1"/>
                </a:solidFill>
                <a:latin typeface="Arial" panose="020B0604020202020204" pitchFamily="34" charset="0"/>
                <a:ea typeface="ヒラギノ角ゴ Pro W3" pitchFamily="1"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8" name="Title 1"/>
          <p:cNvSpPr>
            <a:spLocks noGrp="1"/>
          </p:cNvSpPr>
          <p:nvPr>
            <p:ph type="title"/>
          </p:nvPr>
        </p:nvSpPr>
        <p:spPr>
          <a:xfrm>
            <a:off x="457200" y="868363"/>
            <a:ext cx="8229600" cy="579437"/>
          </a:xfrm>
        </p:spPr>
        <p:txBody>
          <a:bodyPr/>
          <a:lstStyle/>
          <a:p>
            <a:pPr>
              <a:defRPr/>
            </a:pPr>
            <a:r>
              <a:rPr lang="en-US" dirty="0"/>
              <a:t>Dialog</a:t>
            </a:r>
          </a:p>
        </p:txBody>
      </p:sp>
      <p:sp>
        <p:nvSpPr>
          <p:cNvPr id="2" name="Freeform 1"/>
          <p:cNvSpPr/>
          <p:nvPr/>
        </p:nvSpPr>
        <p:spPr>
          <a:xfrm>
            <a:off x="5362575" y="2514599"/>
            <a:ext cx="2279570" cy="1604169"/>
          </a:xfrm>
          <a:custGeom>
            <a:avLst/>
            <a:gdLst>
              <a:gd name="connsiteX0" fmla="*/ 3059289 w 3115734"/>
              <a:gd name="connsiteY0" fmla="*/ 2743200 h 2743200"/>
              <a:gd name="connsiteX1" fmla="*/ 0 w 3115734"/>
              <a:gd name="connsiteY1" fmla="*/ 1174044 h 2743200"/>
              <a:gd name="connsiteX2" fmla="*/ 835378 w 3115734"/>
              <a:gd name="connsiteY2" fmla="*/ 0 h 2743200"/>
              <a:gd name="connsiteX3" fmla="*/ 3115734 w 3115734"/>
              <a:gd name="connsiteY3" fmla="*/ 2607733 h 2743200"/>
              <a:gd name="connsiteX4" fmla="*/ 3059289 w 3115734"/>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734" h="2743200">
                <a:moveTo>
                  <a:pt x="3059289" y="2743200"/>
                </a:moveTo>
                <a:lnTo>
                  <a:pt x="0" y="1174044"/>
                </a:lnTo>
                <a:lnTo>
                  <a:pt x="835378" y="0"/>
                </a:lnTo>
                <a:lnTo>
                  <a:pt x="3115734" y="2607733"/>
                </a:lnTo>
                <a:lnTo>
                  <a:pt x="3059289" y="2743200"/>
                </a:lnTo>
                <a:close/>
              </a:path>
            </a:pathLst>
          </a:custGeom>
          <a:gradFill>
            <a:gsLst>
              <a:gs pos="0">
                <a:schemeClr val="accent4"/>
              </a:gs>
              <a:gs pos="100000">
                <a:schemeClr val="bg1">
                  <a:lumMod val="10000"/>
                  <a:lumOff val="90000"/>
                </a:scheme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914400" eaLnBrk="1" hangingPunct="1">
              <a:defRPr/>
            </a:pPr>
            <a:endParaRPr lang="en-US">
              <a:solidFill>
                <a:srgbClr val="FFFFFF"/>
              </a:solidFill>
            </a:endParaRPr>
          </a:p>
        </p:txBody>
      </p:sp>
      <p:sp>
        <p:nvSpPr>
          <p:cNvPr id="9225" name="Content Placeholder 2"/>
          <p:cNvSpPr txBox="1">
            <a:spLocks/>
          </p:cNvSpPr>
          <p:nvPr/>
        </p:nvSpPr>
        <p:spPr bwMode="auto">
          <a:xfrm>
            <a:off x="381000" y="1295400"/>
            <a:ext cx="4267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defTabSz="914400" eaLnBrk="1" hangingPunct="1">
              <a:lnSpc>
                <a:spcPct val="100000"/>
              </a:lnSpc>
              <a:spcBef>
                <a:spcPts val="100"/>
              </a:spcBef>
              <a:buClr>
                <a:srgbClr val="FFFFFF"/>
              </a:buClr>
              <a:buFontTx/>
              <a:buNone/>
              <a:defRPr/>
            </a:pPr>
            <a:r>
              <a:rPr lang="en-US" altLang="en-US" sz="1600" b="1" dirty="0">
                <a:solidFill>
                  <a:srgbClr val="FFFFFF"/>
                </a:solidFill>
                <a:latin typeface="+mn-lt"/>
                <a:ea typeface="MS PGothic" pitchFamily="34" charset="-128"/>
              </a:rPr>
              <a:t>What is it?</a:t>
            </a:r>
          </a:p>
          <a:p>
            <a:pPr defTabSz="914400" eaLnBrk="1" fontAlgn="b" hangingPunct="1">
              <a:lnSpc>
                <a:spcPct val="100000"/>
              </a:lnSpc>
              <a:buClr>
                <a:srgbClr val="FFFFFF"/>
              </a:buClr>
              <a:buFont typeface="Wingdings" pitchFamily="2" charset="2"/>
              <a:buNone/>
              <a:defRPr/>
            </a:pPr>
            <a:r>
              <a:rPr lang="en-US" altLang="en-US" sz="1600" dirty="0">
                <a:solidFill>
                  <a:srgbClr val="FFFFFF"/>
                </a:solidFill>
                <a:latin typeface="+mn-lt"/>
                <a:ea typeface="MS PGothic" pitchFamily="34" charset="-128"/>
              </a:rPr>
              <a:t>Walks a user through a step-by-step process in natural, conversational language</a:t>
            </a:r>
          </a:p>
          <a:p>
            <a:pPr defTabSz="914400" eaLnBrk="1" fontAlgn="b" hangingPunct="1">
              <a:lnSpc>
                <a:spcPct val="100000"/>
              </a:lnSpc>
              <a:buClr>
                <a:srgbClr val="FFFFFF"/>
              </a:buClr>
              <a:buFont typeface="Wingdings" pitchFamily="2" charset="2"/>
              <a:buNone/>
              <a:defRPr/>
            </a:pPr>
            <a:endParaRPr lang="en-US" altLang="en-US" sz="1600" dirty="0">
              <a:solidFill>
                <a:srgbClr val="FFFFFF"/>
              </a:solidFill>
              <a:latin typeface="+mn-lt"/>
              <a:ea typeface="MS PGothic" pitchFamily="34" charset="-128"/>
            </a:endParaRPr>
          </a:p>
          <a:p>
            <a:pPr defTabSz="914400" eaLnBrk="1" fontAlgn="b" hangingPunct="1">
              <a:lnSpc>
                <a:spcPct val="100000"/>
              </a:lnSpc>
              <a:buClr>
                <a:srgbClr val="FFFFFF"/>
              </a:buClr>
              <a:buFont typeface="Wingdings" pitchFamily="2" charset="2"/>
              <a:buNone/>
              <a:defRPr/>
            </a:pPr>
            <a:r>
              <a:rPr lang="en-US" altLang="en-US" sz="1600" b="1" dirty="0">
                <a:solidFill>
                  <a:srgbClr val="FFFFFF"/>
                </a:solidFill>
                <a:latin typeface="+mn-lt"/>
                <a:ea typeface="MS PGothic" pitchFamily="34" charset="-128"/>
              </a:rPr>
              <a:t>Why is it unique? </a:t>
            </a:r>
            <a:endParaRPr lang="en-US" altLang="en-US" sz="1600" i="1" dirty="0">
              <a:solidFill>
                <a:srgbClr val="FFFFFF"/>
              </a:solidFill>
              <a:latin typeface="+mn-lt"/>
              <a:ea typeface="MS PGothic" pitchFamily="34" charset="-128"/>
            </a:endParaRPr>
          </a:p>
          <a:p>
            <a:pPr defTabSz="914400" eaLnBrk="1" hangingPunct="1">
              <a:lnSpc>
                <a:spcPct val="100000"/>
              </a:lnSpc>
              <a:spcBef>
                <a:spcPts val="100"/>
              </a:spcBef>
              <a:buClr>
                <a:srgbClr val="FFFFFF"/>
              </a:buClr>
              <a:buFontTx/>
              <a:buNone/>
              <a:defRPr/>
            </a:pPr>
            <a:r>
              <a:rPr lang="en-US" altLang="en-US" sz="1600" dirty="0">
                <a:solidFill>
                  <a:srgbClr val="FFFFFF"/>
                </a:solidFill>
                <a:latin typeface="+mn-lt"/>
                <a:ea typeface="MS PGothic" pitchFamily="34" charset="-128"/>
              </a:rPr>
              <a:t>Keeps track of user conversations, can gather user information and make decisions based on user profile information</a:t>
            </a:r>
          </a:p>
          <a:p>
            <a:pPr defTabSz="914400" eaLnBrk="1" hangingPunct="1">
              <a:lnSpc>
                <a:spcPct val="100000"/>
              </a:lnSpc>
              <a:spcBef>
                <a:spcPts val="100"/>
              </a:spcBef>
              <a:buClr>
                <a:srgbClr val="FFFFFF"/>
              </a:buClr>
              <a:buFontTx/>
              <a:buNone/>
              <a:defRPr/>
            </a:pPr>
            <a:endParaRPr lang="en-US" altLang="en-US" sz="1600" b="1" dirty="0">
              <a:solidFill>
                <a:srgbClr val="FFFFFF"/>
              </a:solidFill>
              <a:latin typeface="+mn-lt"/>
              <a:ea typeface="MS PGothic" pitchFamily="34" charset="-128"/>
            </a:endParaRPr>
          </a:p>
          <a:p>
            <a:pPr defTabSz="914400" eaLnBrk="1" hangingPunct="1">
              <a:lnSpc>
                <a:spcPct val="100000"/>
              </a:lnSpc>
              <a:spcBef>
                <a:spcPts val="100"/>
              </a:spcBef>
              <a:buClr>
                <a:srgbClr val="FFFFFF"/>
              </a:buClr>
              <a:buFontTx/>
              <a:buNone/>
              <a:defRPr/>
            </a:pPr>
            <a:r>
              <a:rPr lang="en-US" altLang="en-US" sz="1600" b="1" dirty="0">
                <a:solidFill>
                  <a:srgbClr val="FFFFFF"/>
                </a:solidFill>
                <a:latin typeface="+mn-lt"/>
                <a:ea typeface="MS PGothic" pitchFamily="34" charset="-128"/>
              </a:rPr>
              <a:t>How does it work?</a:t>
            </a:r>
          </a:p>
          <a:p>
            <a:pPr defTabSz="914400" eaLnBrk="1" fontAlgn="ctr" hangingPunct="1">
              <a:lnSpc>
                <a:spcPct val="100000"/>
              </a:lnSpc>
              <a:buClr>
                <a:srgbClr val="FFFFFF"/>
              </a:buClr>
              <a:buFont typeface="Wingdings" pitchFamily="2" charset="2"/>
              <a:buNone/>
              <a:defRPr/>
            </a:pPr>
            <a:r>
              <a:rPr lang="en-US" altLang="en-US" sz="1600" dirty="0">
                <a:solidFill>
                  <a:srgbClr val="FFFFFF"/>
                </a:solidFill>
                <a:latin typeface="+mn-lt"/>
                <a:ea typeface="MS PGothic" pitchFamily="34" charset="-128"/>
                <a:sym typeface="Helvetica Light"/>
              </a:rPr>
              <a:t>P</a:t>
            </a:r>
            <a:r>
              <a:rPr lang="en-US" sz="1600" dirty="0">
                <a:solidFill>
                  <a:srgbClr val="FFFFFF"/>
                </a:solidFill>
                <a:latin typeface="+mn-lt"/>
                <a:ea typeface="MS PGothic" pitchFamily="34" charset="-128"/>
              </a:rPr>
              <a:t>rovides a simple, guided experience to get a user to their desired outcome and can kick off back-end application actions as part of the process</a:t>
            </a:r>
          </a:p>
          <a:p>
            <a:pPr defTabSz="914400" eaLnBrk="1" fontAlgn="ctr" hangingPunct="1">
              <a:lnSpc>
                <a:spcPct val="100000"/>
              </a:lnSpc>
              <a:buClr>
                <a:srgbClr val="FFFFFF"/>
              </a:buClr>
              <a:buFont typeface="Wingdings" pitchFamily="2" charset="2"/>
              <a:buNone/>
              <a:defRPr/>
            </a:pPr>
            <a:endParaRPr lang="en-US" sz="1600" dirty="0">
              <a:solidFill>
                <a:srgbClr val="FFFFFF"/>
              </a:solidFill>
              <a:latin typeface="+mn-lt"/>
              <a:ea typeface="MS PGothic" pitchFamily="34" charset="-128"/>
            </a:endParaRPr>
          </a:p>
          <a:p>
            <a:pPr defTabSz="914400" eaLnBrk="1" fontAlgn="ctr" hangingPunct="1">
              <a:lnSpc>
                <a:spcPct val="100000"/>
              </a:lnSpc>
              <a:buClr>
                <a:srgbClr val="FFFFFF"/>
              </a:buClr>
              <a:buFont typeface="Wingdings" pitchFamily="2" charset="2"/>
              <a:buNone/>
              <a:defRPr/>
            </a:pPr>
            <a:r>
              <a:rPr lang="en-US" altLang="en-US" sz="1600" b="1" dirty="0">
                <a:solidFill>
                  <a:srgbClr val="FFFFFF"/>
                </a:solidFill>
                <a:latin typeface="+mn-lt"/>
                <a:ea typeface="MS PGothic" pitchFamily="34" charset="-128"/>
                <a:sym typeface="Helvetica Light"/>
              </a:rPr>
              <a:t>Example Use Cases</a:t>
            </a:r>
          </a:p>
          <a:p>
            <a:pPr marL="285750" indent="-285750" defTabSz="914400" eaLnBrk="1" fontAlgn="ctr" hangingPunct="1">
              <a:lnSpc>
                <a:spcPct val="100000"/>
              </a:lnSpc>
              <a:buClr>
                <a:srgbClr val="FFFFFF"/>
              </a:buClr>
              <a:defRPr/>
            </a:pPr>
            <a:r>
              <a:rPr lang="en-US" sz="1600" dirty="0">
                <a:solidFill>
                  <a:srgbClr val="FFFFFF"/>
                </a:solidFill>
                <a:latin typeface="+mn-lt"/>
                <a:ea typeface="MS PGothic" pitchFamily="34" charset="-128"/>
              </a:rPr>
              <a:t>Decision support / Transaction handling</a:t>
            </a:r>
          </a:p>
          <a:p>
            <a:pPr marL="285750" indent="-285750" defTabSz="914400" eaLnBrk="1" fontAlgn="ctr" hangingPunct="1">
              <a:lnSpc>
                <a:spcPct val="100000"/>
              </a:lnSpc>
              <a:buClr>
                <a:srgbClr val="FFFFFF"/>
              </a:buClr>
              <a:defRPr/>
            </a:pPr>
            <a:r>
              <a:rPr lang="en-US" altLang="en-US" sz="1600" dirty="0">
                <a:solidFill>
                  <a:srgbClr val="FFFFFF"/>
                </a:solidFill>
                <a:latin typeface="+mn-lt"/>
                <a:ea typeface="MS PGothic" pitchFamily="34" charset="-128"/>
                <a:sym typeface="Helvetica Light"/>
              </a:rPr>
              <a:t>Question disambiguation / Clarification</a:t>
            </a:r>
          </a:p>
          <a:p>
            <a:pPr marL="285750" indent="-285750" defTabSz="914400" eaLnBrk="1" fontAlgn="ctr" hangingPunct="1">
              <a:lnSpc>
                <a:spcPct val="100000"/>
              </a:lnSpc>
              <a:buClr>
                <a:srgbClr val="FFFFFF"/>
              </a:buClr>
              <a:defRPr/>
            </a:pPr>
            <a:r>
              <a:rPr lang="en-US" altLang="en-US" sz="1600" dirty="0">
                <a:solidFill>
                  <a:srgbClr val="FFFFFF"/>
                </a:solidFill>
                <a:latin typeface="+mn-lt"/>
                <a:ea typeface="MS PGothic" pitchFamily="34" charset="-128"/>
                <a:sym typeface="Helvetica Light"/>
              </a:rPr>
              <a:t>Personality &amp; Conversation</a:t>
            </a:r>
          </a:p>
        </p:txBody>
      </p:sp>
      <p:sp>
        <p:nvSpPr>
          <p:cNvPr id="13" name="Footer Placeholder 2"/>
          <p:cNvSpPr>
            <a:spLocks noGrp="1"/>
          </p:cNvSpPr>
          <p:nvPr>
            <p:ph type="ftr" sz="quarter" idx="10"/>
          </p:nvPr>
        </p:nvSpPr>
        <p:spPr>
          <a:xfrm>
            <a:off x="76200" y="6629400"/>
            <a:ext cx="3352800" cy="244475"/>
          </a:xfrm>
        </p:spPr>
        <p:txBody>
          <a:bodyPr/>
          <a:lstStyle>
            <a:lvl1pPr>
              <a:defRPr sz="1000"/>
            </a:lvl1pPr>
          </a:lstStyle>
          <a:p>
            <a:pPr>
              <a:defRPr/>
            </a:pPr>
            <a:r>
              <a:rPr lang="en-US" altLang="en-US" dirty="0"/>
              <a:t>© 2015 International </a:t>
            </a:r>
            <a:r>
              <a:rPr lang="en-US" altLang="en-US" b="1" dirty="0"/>
              <a:t>Business Machines </a:t>
            </a:r>
            <a:r>
              <a:rPr lang="en-US" altLang="en-US" dirty="0"/>
              <a:t>Corporation</a:t>
            </a:r>
          </a:p>
        </p:txBody>
      </p:sp>
      <p:sp>
        <p:nvSpPr>
          <p:cNvPr id="18443" name="Content Placeholder 2"/>
          <p:cNvSpPr txBox="1">
            <a:spLocks/>
          </p:cNvSpPr>
          <p:nvPr/>
        </p:nvSpPr>
        <p:spPr bwMode="auto">
          <a:xfrm>
            <a:off x="5013325" y="5456238"/>
            <a:ext cx="39576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20000"/>
              </a:spcBef>
              <a:buChar char="•"/>
              <a:defRPr sz="2000">
                <a:solidFill>
                  <a:schemeClr val="tx1"/>
                </a:solidFill>
                <a:latin typeface="Arial" panose="020B0604020202020204" pitchFamily="34" charset="0"/>
                <a:ea typeface="ヒラギノ角ゴ Pro W3" pitchFamily="1" charset="-128"/>
              </a:defRPr>
            </a:lvl1pPr>
            <a:lvl2pPr marL="285750" indent="-114300">
              <a:spcBef>
                <a:spcPct val="20000"/>
              </a:spcBef>
              <a:buChar char="•"/>
              <a:defRPr sz="2000">
                <a:solidFill>
                  <a:schemeClr val="bg1"/>
                </a:solidFill>
                <a:latin typeface="Arial" panose="020B0604020202020204" pitchFamily="34" charset="0"/>
                <a:ea typeface="ヒラギノ角ゴ Pro W3" pitchFamily="1" charset="-128"/>
              </a:defRPr>
            </a:lvl2pPr>
            <a:lvl3pPr marL="630238" indent="-114300">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pitchFamily="1" charset="-128"/>
              </a:defRPr>
            </a:lvl3pPr>
            <a:lvl4pPr marL="858838" indent="-114300">
              <a:spcBef>
                <a:spcPct val="20000"/>
              </a:spcBef>
              <a:buChar char="–"/>
              <a:defRPr sz="2800">
                <a:solidFill>
                  <a:schemeClr val="bg1"/>
                </a:solidFill>
                <a:latin typeface="Arial" panose="020B0604020202020204" pitchFamily="34" charset="0"/>
                <a:ea typeface="ヒラギノ角ゴ Pro W3" pitchFamily="1" charset="-128"/>
              </a:defRPr>
            </a:lvl4pPr>
            <a:lvl5pPr marL="1087438" indent="-114300">
              <a:spcBef>
                <a:spcPct val="20000"/>
              </a:spcBef>
              <a:buChar char="»"/>
              <a:defRPr sz="2800">
                <a:solidFill>
                  <a:schemeClr val="bg1"/>
                </a:solidFill>
                <a:latin typeface="Arial" panose="020B0604020202020204" pitchFamily="34" charset="0"/>
                <a:ea typeface="ヒラギノ角ゴ Pro W3" pitchFamily="1" charset="-128"/>
              </a:defRPr>
            </a:lvl5pPr>
            <a:lvl6pPr marL="15446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6pPr>
            <a:lvl7pPr marL="20018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7pPr>
            <a:lvl8pPr marL="24590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8pPr>
            <a:lvl9pPr marL="29162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9pPr>
          </a:lstStyle>
          <a:p>
            <a:pPr eaLnBrk="1" fontAlgn="b" hangingPunct="1">
              <a:lnSpc>
                <a:spcPct val="100000"/>
              </a:lnSpc>
              <a:buClr>
                <a:schemeClr val="tx1"/>
              </a:buClr>
            </a:pPr>
            <a:endParaRPr lang="en-US" altLang="ja-JP" sz="1400" dirty="0">
              <a:latin typeface="Calibri" panose="020F0502020204030204" pitchFamily="34" charset="0"/>
              <a:ea typeface="MS PGothic" panose="020B0600070205080204" pitchFamily="34" charset="-128"/>
              <a:cs typeface="Helvetica Neue Light" pitchFamily="1" charset="0"/>
            </a:endParaRPr>
          </a:p>
        </p:txBody>
      </p:sp>
      <p:pic>
        <p:nvPicPr>
          <p:cNvPr id="18444"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82025" y="914400"/>
            <a:ext cx="3276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0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1"/>
            <a:ext cx="8229600" cy="579437"/>
          </a:xfrm>
        </p:spPr>
        <p:txBody>
          <a:bodyPr/>
          <a:lstStyle/>
          <a:p>
            <a:r>
              <a:rPr lang="en-US" dirty="0"/>
              <a:t>Natural Language Classifier - Overview</a:t>
            </a:r>
          </a:p>
        </p:txBody>
      </p:sp>
      <p:sp>
        <p:nvSpPr>
          <p:cNvPr id="3" name="Content Placeholder 2"/>
          <p:cNvSpPr>
            <a:spLocks noGrp="1"/>
          </p:cNvSpPr>
          <p:nvPr>
            <p:ph idx="1"/>
          </p:nvPr>
        </p:nvSpPr>
        <p:spPr>
          <a:xfrm>
            <a:off x="457200" y="1676400"/>
            <a:ext cx="5410200" cy="3840163"/>
          </a:xfrm>
        </p:spPr>
        <p:txBody>
          <a:bodyPr/>
          <a:lstStyle/>
          <a:p>
            <a:pPr marL="0" indent="0">
              <a:spcBef>
                <a:spcPts val="600"/>
              </a:spcBef>
              <a:buNone/>
            </a:pPr>
            <a:r>
              <a:rPr lang="en-US" sz="1600" b="1" dirty="0">
                <a:cs typeface="Avenir Book"/>
              </a:rPr>
              <a:t>What is it?</a:t>
            </a:r>
          </a:p>
          <a:p>
            <a:pPr marL="285750" indent="-285750">
              <a:spcBef>
                <a:spcPts val="0"/>
              </a:spcBef>
              <a:buFont typeface="Arial"/>
              <a:buChar char="•"/>
            </a:pPr>
            <a:r>
              <a:rPr lang="en-US" sz="1600" dirty="0">
                <a:cs typeface="Avenir Book"/>
              </a:rPr>
              <a:t>Performs natural language understanding. Turns text into meaning.</a:t>
            </a:r>
          </a:p>
          <a:p>
            <a:pPr marL="285750" indent="-285750">
              <a:spcBef>
                <a:spcPts val="0"/>
              </a:spcBef>
              <a:buFont typeface="Arial"/>
              <a:buChar char="•"/>
            </a:pPr>
            <a:r>
              <a:rPr lang="en-US" sz="1600" dirty="0">
                <a:cs typeface="Avenir Book"/>
              </a:rPr>
              <a:t>Accepts short string of text and is able to classify text into predefined classes</a:t>
            </a:r>
          </a:p>
          <a:p>
            <a:pPr marL="0" indent="0">
              <a:spcBef>
                <a:spcPts val="600"/>
              </a:spcBef>
              <a:buNone/>
            </a:pPr>
            <a:endParaRPr lang="en-US" sz="800" dirty="0">
              <a:cs typeface="Avenir Book"/>
            </a:endParaRPr>
          </a:p>
          <a:p>
            <a:pPr marL="0" indent="0">
              <a:spcBef>
                <a:spcPts val="600"/>
              </a:spcBef>
              <a:buNone/>
            </a:pPr>
            <a:r>
              <a:rPr lang="en-US" sz="1600" b="1" dirty="0">
                <a:cs typeface="Avenir Book"/>
              </a:rPr>
              <a:t>Primary Use Case</a:t>
            </a:r>
          </a:p>
          <a:p>
            <a:pPr marL="285750" indent="-285750">
              <a:spcBef>
                <a:spcPts val="0"/>
              </a:spcBef>
              <a:buFont typeface="Arial"/>
              <a:buChar char="•"/>
            </a:pPr>
            <a:r>
              <a:rPr lang="en-US" sz="1600" dirty="0">
                <a:cs typeface="Avenir Book"/>
              </a:rPr>
              <a:t>Question &amp; answer, classifying Twitter/SMS, sentiment analysis, dialog act classification</a:t>
            </a:r>
          </a:p>
          <a:p>
            <a:pPr marL="285750" indent="-285750">
              <a:spcBef>
                <a:spcPts val="0"/>
              </a:spcBef>
              <a:buFont typeface="Arial"/>
              <a:buChar char="•"/>
            </a:pPr>
            <a:endParaRPr lang="en-US" sz="800" dirty="0">
              <a:cs typeface="Avenir Book"/>
            </a:endParaRPr>
          </a:p>
          <a:p>
            <a:pPr marL="0" indent="0">
              <a:spcBef>
                <a:spcPts val="600"/>
              </a:spcBef>
              <a:buNone/>
            </a:pPr>
            <a:r>
              <a:rPr lang="en-US" sz="1600" b="1" dirty="0">
                <a:cs typeface="Avenir Book"/>
              </a:rPr>
              <a:t>Value Proposition</a:t>
            </a:r>
          </a:p>
          <a:p>
            <a:pPr marL="285750" indent="-285750">
              <a:spcBef>
                <a:spcPts val="0"/>
              </a:spcBef>
              <a:buFont typeface="Arial"/>
              <a:buChar char="•"/>
            </a:pPr>
            <a:r>
              <a:rPr lang="en-US" sz="1600" dirty="0">
                <a:cs typeface="Avenir Book"/>
              </a:rPr>
              <a:t>State of the art classifier tailored &amp; tuned for ‘short text</a:t>
            </a:r>
          </a:p>
          <a:p>
            <a:pPr marL="285750" indent="-285750">
              <a:spcBef>
                <a:spcPts val="600"/>
              </a:spcBef>
              <a:buFont typeface="Arial"/>
              <a:buChar char="•"/>
            </a:pPr>
            <a:endParaRPr lang="en-US" sz="800" dirty="0">
              <a:solidFill>
                <a:srgbClr val="6BB93D"/>
              </a:solidFill>
              <a:cs typeface="Avenir Book"/>
            </a:endParaRPr>
          </a:p>
          <a:p>
            <a:pPr marL="0" indent="0">
              <a:spcBef>
                <a:spcPts val="600"/>
              </a:spcBef>
              <a:buNone/>
            </a:pPr>
            <a:r>
              <a:rPr lang="en-US" sz="1600" b="1" dirty="0">
                <a:cs typeface="Avenir Book"/>
              </a:rPr>
              <a:t>Adjacent Services</a:t>
            </a:r>
          </a:p>
          <a:p>
            <a:pPr marL="285750" indent="-285750">
              <a:spcBef>
                <a:spcPts val="0"/>
              </a:spcBef>
              <a:buFont typeface="Arial"/>
              <a:buChar char="•"/>
            </a:pPr>
            <a:r>
              <a:rPr lang="en-US" sz="1600" dirty="0">
                <a:cs typeface="Avenir Book"/>
              </a:rPr>
              <a:t>Dialog, Speech to Text, Text to Speech</a:t>
            </a:r>
          </a:p>
          <a:p>
            <a:endParaRPr lang="en-US" dirty="0"/>
          </a:p>
        </p:txBody>
      </p:sp>
      <p:sp>
        <p:nvSpPr>
          <p:cNvPr id="4" name="Slide Number Placeholder 3"/>
          <p:cNvSpPr>
            <a:spLocks noGrp="1"/>
          </p:cNvSpPr>
          <p:nvPr>
            <p:ph type="sldNum" sz="quarter" idx="10"/>
          </p:nvPr>
        </p:nvSpPr>
        <p:spPr>
          <a:xfrm>
            <a:off x="152400" y="6613525"/>
            <a:ext cx="5562600" cy="244475"/>
          </a:xfrm>
        </p:spPr>
        <p:txBody>
          <a:bodyPr/>
          <a:lstStyle/>
          <a:p>
            <a:pPr>
              <a:defRPr/>
            </a:pPr>
            <a:fld id="{354E353F-91F4-4C4B-9D17-120E90891A9F}" type="slidenum">
              <a:rPr lang="en-US" smtClean="0"/>
              <a:pPr>
                <a:defRPr/>
              </a:pPr>
              <a:t>19</a:t>
            </a:fld>
            <a:endParaRPr lang="en-US" dirty="0"/>
          </a:p>
        </p:txBody>
      </p:sp>
      <p:pic>
        <p:nvPicPr>
          <p:cNvPr id="5" name="Picture 1"/>
          <p:cNvPicPr>
            <a:picLocks noChangeAspect="1"/>
          </p:cNvPicPr>
          <p:nvPr/>
        </p:nvPicPr>
        <p:blipFill>
          <a:blip r:embed="rId2"/>
          <a:srcRect/>
          <a:stretch>
            <a:fillRect/>
          </a:stretch>
        </p:blipFill>
        <p:spPr bwMode="auto">
          <a:xfrm>
            <a:off x="6019800" y="3505200"/>
            <a:ext cx="2971800" cy="2770091"/>
          </a:xfrm>
          <a:prstGeom prst="rect">
            <a:avLst/>
          </a:prstGeom>
          <a:noFill/>
          <a:ln w="9525">
            <a:noFill/>
            <a:miter lim="800000"/>
            <a:headEnd/>
            <a:tailEnd/>
          </a:ln>
          <a:scene3d>
            <a:camera prst="perspectiveLeft" fov="2700000">
              <a:rot lat="0" lon="1200000" rev="0"/>
            </a:camera>
            <a:lightRig rig="threePt" dir="t"/>
          </a:scene3d>
          <a:sp3d>
            <a:bevelT/>
          </a:sp3d>
        </p:spPr>
      </p:pic>
      <p:sp>
        <p:nvSpPr>
          <p:cNvPr id="6" name="Freeform 5"/>
          <p:cNvSpPr/>
          <p:nvPr/>
        </p:nvSpPr>
        <p:spPr>
          <a:xfrm rot="1380380">
            <a:off x="5791201" y="2844584"/>
            <a:ext cx="2743200" cy="2316163"/>
          </a:xfrm>
          <a:custGeom>
            <a:avLst/>
            <a:gdLst>
              <a:gd name="connsiteX0" fmla="*/ 3059289 w 3115734"/>
              <a:gd name="connsiteY0" fmla="*/ 2743200 h 2743200"/>
              <a:gd name="connsiteX1" fmla="*/ 0 w 3115734"/>
              <a:gd name="connsiteY1" fmla="*/ 1174044 h 2743200"/>
              <a:gd name="connsiteX2" fmla="*/ 835378 w 3115734"/>
              <a:gd name="connsiteY2" fmla="*/ 0 h 2743200"/>
              <a:gd name="connsiteX3" fmla="*/ 3115734 w 3115734"/>
              <a:gd name="connsiteY3" fmla="*/ 2607733 h 2743200"/>
              <a:gd name="connsiteX4" fmla="*/ 3059289 w 3115734"/>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734" h="2743200">
                <a:moveTo>
                  <a:pt x="3059289" y="2743200"/>
                </a:moveTo>
                <a:lnTo>
                  <a:pt x="0" y="1174044"/>
                </a:lnTo>
                <a:lnTo>
                  <a:pt x="835378" y="0"/>
                </a:lnTo>
                <a:lnTo>
                  <a:pt x="3115734" y="2607733"/>
                </a:lnTo>
                <a:lnTo>
                  <a:pt x="3059289" y="2743200"/>
                </a:lnTo>
                <a:close/>
              </a:path>
            </a:pathLst>
          </a:custGeom>
          <a:gradFill>
            <a:gsLst>
              <a:gs pos="0">
                <a:schemeClr val="accent4"/>
              </a:gs>
              <a:gs pos="100000">
                <a:schemeClr val="bg1">
                  <a:lumMod val="10000"/>
                  <a:lumOff val="90000"/>
                </a:scheme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26" name="Picture 2" descr="http://www.ibm.com/smarterplanet/us/en/ibmwatson/developercloud/img/service-icons/classifier-1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165083"/>
            <a:ext cx="1524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788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4" name="Footer Placeholder 3"/>
          <p:cNvSpPr>
            <a:spLocks noGrp="1"/>
          </p:cNvSpPr>
          <p:nvPr>
            <p:ph type="ftr" sz="quarter" idx="10"/>
          </p:nvPr>
        </p:nvSpPr>
        <p:spPr/>
        <p:txBody>
          <a:bodyPr/>
          <a:lstStyle/>
          <a:p>
            <a:pPr>
              <a:defRPr/>
            </a:pPr>
            <a:r>
              <a:rPr lang="en-US" altLang="en-US"/>
              <a:t>© 2015 International Business Machines Corporation</a:t>
            </a:r>
            <a:endParaRPr lang="en-US" altLang="en-US" dirty="0"/>
          </a:p>
        </p:txBody>
      </p:sp>
      <p:pic>
        <p:nvPicPr>
          <p:cNvPr id="5" name="Picture 3" descr="C:\Users\Derek\OneDrive\Pictures\Camera Roll\IMG_20160221_091342045_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5025" y="1607127"/>
            <a:ext cx="2771775"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C:\Users\Derek\Desktop\20150518_aztrip_1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831" y="5269778"/>
            <a:ext cx="1736725" cy="1156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375" y="3306375"/>
            <a:ext cx="909638" cy="681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2013" y="3260338"/>
            <a:ext cx="1208087" cy="1100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5" descr="C:\Users\Derek\OneDrive\BC Vacation\P725098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1463" y="3987413"/>
            <a:ext cx="87312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C:\Users\Derek\OneDrive\BC Vacation\07-24-Green-0900-GS-032-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9350" y="4336663"/>
            <a:ext cx="12192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57200" y="1607127"/>
            <a:ext cx="3962400" cy="3585597"/>
          </a:xfrm>
          <a:prstGeom prst="rect">
            <a:avLst/>
          </a:prstGeom>
          <a:noFill/>
        </p:spPr>
        <p:txBody>
          <a:bodyPr wrap="square" rtlCol="0">
            <a:spAutoFit/>
          </a:bodyPr>
          <a:lstStyle/>
          <a:p>
            <a:pPr>
              <a:spcAft>
                <a:spcPts val="600"/>
              </a:spcAft>
            </a:pPr>
            <a:r>
              <a:rPr lang="en-US" sz="2000" dirty="0"/>
              <a:t>Derek Franks</a:t>
            </a:r>
          </a:p>
          <a:p>
            <a:pPr marL="285750" indent="-285750">
              <a:spcAft>
                <a:spcPts val="600"/>
              </a:spcAft>
              <a:buFont typeface="Arial" panose="020B0604020202020204" pitchFamily="34" charset="0"/>
              <a:buChar char="•"/>
            </a:pPr>
            <a:r>
              <a:rPr lang="en-US" dirty="0"/>
              <a:t>Data Scientist</a:t>
            </a:r>
          </a:p>
          <a:p>
            <a:pPr marL="285750" indent="-285750">
              <a:spcAft>
                <a:spcPts val="600"/>
              </a:spcAft>
              <a:buFont typeface="Arial" panose="020B0604020202020204" pitchFamily="34" charset="0"/>
              <a:buChar char="•"/>
            </a:pPr>
            <a:r>
              <a:rPr lang="en-US" dirty="0"/>
              <a:t>IBM Market Data Analytics</a:t>
            </a:r>
          </a:p>
          <a:p>
            <a:pPr marL="285750" indent="-285750">
              <a:spcAft>
                <a:spcPts val="600"/>
              </a:spcAft>
              <a:buFont typeface="Arial" panose="020B0604020202020204" pitchFamily="34" charset="0"/>
              <a:buChar char="•"/>
            </a:pPr>
            <a:r>
              <a:rPr lang="en-US" dirty="0"/>
              <a:t>I’ve been with IBM for 11 years</a:t>
            </a:r>
          </a:p>
          <a:p>
            <a:pPr marL="285750" indent="-285750">
              <a:spcAft>
                <a:spcPts val="600"/>
              </a:spcAft>
              <a:buFont typeface="Arial" panose="020B0604020202020204" pitchFamily="34" charset="0"/>
              <a:buChar char="•"/>
            </a:pPr>
            <a:r>
              <a:rPr lang="en-US" dirty="0"/>
              <a:t>Primarily work in R</a:t>
            </a:r>
          </a:p>
          <a:p>
            <a:pPr marL="742950" lvl="1" indent="-285750">
              <a:spcAft>
                <a:spcPts val="600"/>
              </a:spcAft>
              <a:buFont typeface="Arial" panose="020B0604020202020204" pitchFamily="34" charset="0"/>
              <a:buChar char="•"/>
            </a:pPr>
            <a:r>
              <a:rPr lang="en-US" dirty="0"/>
              <a:t>SPSS, Tableau, SAS</a:t>
            </a:r>
          </a:p>
          <a:p>
            <a:pPr marL="742950" lvl="1" indent="-285750">
              <a:spcAft>
                <a:spcPts val="600"/>
              </a:spcAft>
              <a:buFont typeface="Arial" panose="020B0604020202020204" pitchFamily="34" charset="0"/>
              <a:buChar char="•"/>
            </a:pPr>
            <a:endParaRPr lang="en-US" dirty="0"/>
          </a:p>
          <a:p>
            <a:pPr>
              <a:spcAft>
                <a:spcPts val="600"/>
              </a:spcAft>
            </a:pPr>
            <a:r>
              <a:rPr lang="en-US" dirty="0"/>
              <a:t>github.com/</a:t>
            </a:r>
            <a:r>
              <a:rPr lang="en-US" dirty="0" err="1"/>
              <a:t>derekfranks</a:t>
            </a:r>
            <a:endParaRPr lang="en-US" dirty="0"/>
          </a:p>
          <a:p>
            <a:pPr>
              <a:spcAft>
                <a:spcPts val="600"/>
              </a:spcAft>
            </a:pPr>
            <a:r>
              <a:rPr lang="en-US" dirty="0"/>
              <a:t>@</a:t>
            </a:r>
            <a:r>
              <a:rPr lang="en-US" dirty="0" err="1"/>
              <a:t>derek_franks</a:t>
            </a:r>
            <a:endParaRPr lang="en-US" dirty="0"/>
          </a:p>
          <a:p>
            <a:endParaRPr lang="en-US" dirty="0"/>
          </a:p>
        </p:txBody>
      </p:sp>
    </p:spTree>
    <p:extLst>
      <p:ext uri="{BB962C8B-B14F-4D97-AF65-F5344CB8AC3E}">
        <p14:creationId xmlns:p14="http://schemas.microsoft.com/office/powerpoint/2010/main" val="2375304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p:cNvPicPr>
            <a:picLocks noChangeAspect="1"/>
          </p:cNvPicPr>
          <p:nvPr/>
        </p:nvPicPr>
        <p:blipFill>
          <a:blip r:embed="rId3"/>
          <a:srcRect/>
          <a:stretch>
            <a:fillRect/>
          </a:stretch>
        </p:blipFill>
        <p:spPr bwMode="auto">
          <a:xfrm>
            <a:off x="5947569" y="2180998"/>
            <a:ext cx="2971800" cy="2770091"/>
          </a:xfrm>
          <a:prstGeom prst="rect">
            <a:avLst/>
          </a:prstGeom>
          <a:noFill/>
          <a:ln w="9525">
            <a:noFill/>
            <a:miter lim="800000"/>
            <a:headEnd/>
            <a:tailEnd/>
          </a:ln>
          <a:scene3d>
            <a:camera prst="perspectiveLeft" fov="2700000">
              <a:rot lat="0" lon="1200000" rev="0"/>
            </a:camera>
            <a:lightRig rig="threePt" dir="t"/>
          </a:scene3d>
          <a:sp3d>
            <a:bevelT/>
          </a:sp3d>
        </p:spPr>
      </p:pic>
      <p:sp>
        <p:nvSpPr>
          <p:cNvPr id="17410" name="TextBox 3"/>
          <p:cNvSpPr txBox="1">
            <a:spLocks noChangeArrowheads="1"/>
          </p:cNvSpPr>
          <p:nvPr/>
        </p:nvSpPr>
        <p:spPr bwMode="auto">
          <a:xfrm>
            <a:off x="3873500" y="187483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1100">
                <a:solidFill>
                  <a:srgbClr val="001934"/>
                </a:solidFill>
                <a:latin typeface="Wingdings" panose="05000000000000000000" pitchFamily="2" charset="2"/>
              </a:rPr>
              <a:t></a:t>
            </a:r>
            <a:endParaRPr lang="en-US" altLang="en-US" sz="1100">
              <a:solidFill>
                <a:srgbClr val="001934"/>
              </a:solidFill>
              <a:latin typeface="Helvetica" panose="020B0604020202020204" pitchFamily="34" charset="0"/>
            </a:endParaRPr>
          </a:p>
        </p:txBody>
      </p:sp>
      <p:sp>
        <p:nvSpPr>
          <p:cNvPr id="17411" name="TextBox 4"/>
          <p:cNvSpPr txBox="1">
            <a:spLocks noChangeArrowheads="1"/>
          </p:cNvSpPr>
          <p:nvPr/>
        </p:nvSpPr>
        <p:spPr bwMode="auto">
          <a:xfrm>
            <a:off x="3565525" y="2092325"/>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1100">
                <a:solidFill>
                  <a:srgbClr val="001934"/>
                </a:solidFill>
                <a:latin typeface="Wingdings" panose="05000000000000000000" pitchFamily="2" charset="2"/>
              </a:rPr>
              <a:t></a:t>
            </a:r>
            <a:endParaRPr lang="en-US" altLang="en-US" sz="1100">
              <a:solidFill>
                <a:srgbClr val="001934"/>
              </a:solidFill>
              <a:latin typeface="Helvetica" panose="020B0604020202020204" pitchFamily="34" charset="0"/>
            </a:endParaRPr>
          </a:p>
        </p:txBody>
      </p:sp>
      <p:sp>
        <p:nvSpPr>
          <p:cNvPr id="17412" name="TextBox 5"/>
          <p:cNvSpPr txBox="1">
            <a:spLocks noChangeArrowheads="1"/>
          </p:cNvSpPr>
          <p:nvPr/>
        </p:nvSpPr>
        <p:spPr bwMode="auto">
          <a:xfrm>
            <a:off x="5113338" y="2009775"/>
            <a:ext cx="2492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1100">
                <a:solidFill>
                  <a:srgbClr val="001934"/>
                </a:solidFill>
                <a:latin typeface="Wingdings" panose="05000000000000000000" pitchFamily="2" charset="2"/>
              </a:rPr>
              <a:t></a:t>
            </a:r>
            <a:endParaRPr lang="en-US" altLang="en-US" sz="1100">
              <a:solidFill>
                <a:srgbClr val="001934"/>
              </a:solidFill>
              <a:latin typeface="Helvetica" panose="020B0604020202020204" pitchFamily="34" charset="0"/>
            </a:endParaRPr>
          </a:p>
        </p:txBody>
      </p:sp>
      <p:sp>
        <p:nvSpPr>
          <p:cNvPr id="17413" name="TextBox 6"/>
          <p:cNvSpPr txBox="1">
            <a:spLocks noChangeArrowheads="1"/>
          </p:cNvSpPr>
          <p:nvPr/>
        </p:nvSpPr>
        <p:spPr bwMode="auto">
          <a:xfrm>
            <a:off x="5013325" y="181768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1100">
                <a:solidFill>
                  <a:srgbClr val="001934"/>
                </a:solidFill>
                <a:latin typeface="Wingdings" panose="05000000000000000000" pitchFamily="2" charset="2"/>
              </a:rPr>
              <a:t></a:t>
            </a:r>
            <a:endParaRPr lang="en-US" altLang="en-US" sz="1100">
              <a:solidFill>
                <a:srgbClr val="001934"/>
              </a:solidFill>
              <a:latin typeface="Helvetica" panose="020B0604020202020204" pitchFamily="34" charset="0"/>
            </a:endParaRPr>
          </a:p>
        </p:txBody>
      </p:sp>
      <p:sp>
        <p:nvSpPr>
          <p:cNvPr id="8" name="Title 1"/>
          <p:cNvSpPr>
            <a:spLocks noGrp="1"/>
          </p:cNvSpPr>
          <p:nvPr>
            <p:ph type="title"/>
          </p:nvPr>
        </p:nvSpPr>
        <p:spPr>
          <a:xfrm>
            <a:off x="457200" y="868363"/>
            <a:ext cx="8229600" cy="5794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a:defRPr/>
            </a:pPr>
            <a:r>
              <a:rPr lang="en-US" dirty="0"/>
              <a:t>Retrieve and Rank</a:t>
            </a:r>
          </a:p>
        </p:txBody>
      </p:sp>
      <p:sp>
        <p:nvSpPr>
          <p:cNvPr id="2" name="Freeform 1"/>
          <p:cNvSpPr>
            <a:spLocks/>
          </p:cNvSpPr>
          <p:nvPr/>
        </p:nvSpPr>
        <p:spPr bwMode="auto">
          <a:xfrm>
            <a:off x="5362575" y="2514600"/>
            <a:ext cx="2279650" cy="1603375"/>
          </a:xfrm>
          <a:custGeom>
            <a:avLst/>
            <a:gdLst>
              <a:gd name="T0" fmla="*/ 1637649 w 3115734"/>
              <a:gd name="T1" fmla="*/ 937622 h 2743200"/>
              <a:gd name="T2" fmla="*/ 0 w 3115734"/>
              <a:gd name="T3" fmla="*/ 401287 h 2743200"/>
              <a:gd name="T4" fmla="*/ 447181 w 3115734"/>
              <a:gd name="T5" fmla="*/ 0 h 2743200"/>
              <a:gd name="T6" fmla="*/ 1667864 w 3115734"/>
              <a:gd name="T7" fmla="*/ 891320 h 2743200"/>
              <a:gd name="T8" fmla="*/ 1637649 w 3115734"/>
              <a:gd name="T9" fmla="*/ 937622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5734" h="2743200">
                <a:moveTo>
                  <a:pt x="3059289" y="2743200"/>
                </a:moveTo>
                <a:lnTo>
                  <a:pt x="0" y="1174044"/>
                </a:lnTo>
                <a:lnTo>
                  <a:pt x="835378" y="0"/>
                </a:lnTo>
                <a:lnTo>
                  <a:pt x="3115734" y="2607733"/>
                </a:lnTo>
                <a:lnTo>
                  <a:pt x="3059289" y="2743200"/>
                </a:lnTo>
                <a:close/>
              </a:path>
            </a:pathLst>
          </a:custGeom>
          <a:gradFill rotWithShape="1">
            <a:gsLst>
              <a:gs pos="0">
                <a:srgbClr val="D1E7FF"/>
              </a:gs>
              <a:gs pos="100000">
                <a:srgbClr val="00B2EF"/>
              </a:gs>
            </a:gsLst>
            <a:lin ang="5400000"/>
          </a:gra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7416" name="Content Placeholder 2"/>
          <p:cNvSpPr txBox="1">
            <a:spLocks/>
          </p:cNvSpPr>
          <p:nvPr/>
        </p:nvSpPr>
        <p:spPr bwMode="auto">
          <a:xfrm>
            <a:off x="381000" y="1524000"/>
            <a:ext cx="441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a:defRPr sz="2400">
                <a:solidFill>
                  <a:schemeClr val="tx1"/>
                </a:solidFill>
                <a:latin typeface="Arial" panose="020B0604020202020204" pitchFamily="34" charset="0"/>
                <a:ea typeface="MS PGothic" panose="020B0600070205080204" pitchFamily="34" charset="-128"/>
              </a:defRPr>
            </a:lvl2pPr>
            <a:lvl3pPr>
              <a:defRPr sz="2400">
                <a:solidFill>
                  <a:schemeClr val="tx1"/>
                </a:solidFill>
                <a:latin typeface="Arial" panose="020B0604020202020204" pitchFamily="34" charset="0"/>
                <a:ea typeface="MS PGothic" panose="020B0600070205080204" pitchFamily="34" charset="-128"/>
              </a:defRPr>
            </a:lvl3pPr>
            <a:lvl4pPr>
              <a:defRPr sz="2400">
                <a:solidFill>
                  <a:schemeClr val="tx1"/>
                </a:solidFill>
                <a:latin typeface="Arial" panose="020B0604020202020204" pitchFamily="34" charset="0"/>
                <a:ea typeface="MS PGothic" panose="020B0600070205080204" pitchFamily="34" charset="-128"/>
              </a:defRPr>
            </a:lvl4pPr>
            <a:lvl5pPr>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400" eaLnBrk="1" hangingPunct="1">
              <a:spcBef>
                <a:spcPts val="100"/>
              </a:spcBef>
              <a:buClr>
                <a:srgbClr val="FFFFFF"/>
              </a:buClr>
            </a:pPr>
            <a:r>
              <a:rPr lang="en-US" altLang="en-US" sz="1600" b="1">
                <a:solidFill>
                  <a:srgbClr val="FFFFFF"/>
                </a:solidFill>
              </a:rPr>
              <a:t>What is it?</a:t>
            </a:r>
          </a:p>
          <a:p>
            <a:pPr defTabSz="914400" eaLnBrk="1" fontAlgn="b" hangingPunct="1">
              <a:spcBef>
                <a:spcPct val="20000"/>
              </a:spcBef>
              <a:buClr>
                <a:srgbClr val="FFFFFF"/>
              </a:buClr>
              <a:buFont typeface="Wingdings" panose="05000000000000000000" pitchFamily="2" charset="2"/>
              <a:buNone/>
            </a:pPr>
            <a:r>
              <a:rPr lang="en-US" altLang="en-US" sz="1600">
                <a:solidFill>
                  <a:srgbClr val="FFFFFF"/>
                </a:solidFill>
              </a:rPr>
              <a:t>Helps users find relevant information for their query by using a combination of search and machine learning algorithms that detect "signals" in the data</a:t>
            </a:r>
          </a:p>
          <a:p>
            <a:pPr defTabSz="914400" eaLnBrk="1" fontAlgn="b" hangingPunct="1">
              <a:spcBef>
                <a:spcPct val="20000"/>
              </a:spcBef>
              <a:buClr>
                <a:srgbClr val="FFFFFF"/>
              </a:buClr>
              <a:buFont typeface="Wingdings" panose="05000000000000000000" pitchFamily="2" charset="2"/>
              <a:buNone/>
            </a:pPr>
            <a:endParaRPr lang="en-US" altLang="en-US" sz="1600">
              <a:solidFill>
                <a:srgbClr val="FFFFFF"/>
              </a:solidFill>
            </a:endParaRPr>
          </a:p>
          <a:p>
            <a:pPr defTabSz="914400" eaLnBrk="1" fontAlgn="b" hangingPunct="1">
              <a:spcBef>
                <a:spcPct val="20000"/>
              </a:spcBef>
              <a:buClr>
                <a:srgbClr val="FFFFFF"/>
              </a:buClr>
              <a:buFont typeface="Wingdings" panose="05000000000000000000" pitchFamily="2" charset="2"/>
              <a:buNone/>
            </a:pPr>
            <a:r>
              <a:rPr lang="en-US" altLang="en-US" sz="1600" b="1">
                <a:solidFill>
                  <a:srgbClr val="FFFFFF"/>
                </a:solidFill>
              </a:rPr>
              <a:t>Why is it unique? </a:t>
            </a:r>
            <a:endParaRPr lang="en-US" altLang="en-US" sz="1600" i="1">
              <a:solidFill>
                <a:srgbClr val="FFFFFF"/>
              </a:solidFill>
            </a:endParaRPr>
          </a:p>
          <a:p>
            <a:pPr defTabSz="914400" eaLnBrk="1" hangingPunct="1">
              <a:spcBef>
                <a:spcPts val="100"/>
              </a:spcBef>
              <a:buClr>
                <a:srgbClr val="FFFFFF"/>
              </a:buClr>
            </a:pPr>
            <a:r>
              <a:rPr lang="en-US" altLang="en-US" sz="1600">
                <a:solidFill>
                  <a:srgbClr val="FFFFFF"/>
                </a:solidFill>
              </a:rPr>
              <a:t>Machine learning approach provides superior information retrieval within a vast content repository</a:t>
            </a:r>
          </a:p>
          <a:p>
            <a:pPr defTabSz="914400" eaLnBrk="1" hangingPunct="1">
              <a:spcBef>
                <a:spcPts val="100"/>
              </a:spcBef>
              <a:buClr>
                <a:srgbClr val="FFFFFF"/>
              </a:buClr>
            </a:pPr>
            <a:endParaRPr lang="en-US" altLang="en-US" sz="1600" b="1">
              <a:solidFill>
                <a:srgbClr val="FFFFFF"/>
              </a:solidFill>
            </a:endParaRPr>
          </a:p>
          <a:p>
            <a:pPr defTabSz="914400" eaLnBrk="1" hangingPunct="1">
              <a:spcBef>
                <a:spcPts val="100"/>
              </a:spcBef>
              <a:buClr>
                <a:srgbClr val="FFFFFF"/>
              </a:buClr>
            </a:pPr>
            <a:r>
              <a:rPr lang="en-US" altLang="en-US" sz="1600" b="1">
                <a:solidFill>
                  <a:srgbClr val="FFFFFF"/>
                </a:solidFill>
              </a:rPr>
              <a:t>How does it work?</a:t>
            </a:r>
          </a:p>
          <a:p>
            <a:pPr defTabSz="914400" eaLnBrk="1" fontAlgn="ctr" hangingPunct="1">
              <a:spcBef>
                <a:spcPct val="20000"/>
              </a:spcBef>
              <a:buClr>
                <a:srgbClr val="FFFFFF"/>
              </a:buClr>
              <a:buFont typeface="Wingdings" panose="05000000000000000000" pitchFamily="2" charset="2"/>
              <a:buNone/>
            </a:pPr>
            <a:r>
              <a:rPr lang="en-US" altLang="en-US" sz="1600">
                <a:solidFill>
                  <a:srgbClr val="FFFFFF"/>
                </a:solidFill>
                <a:sym typeface="Helvetica Light" charset="0"/>
              </a:rPr>
              <a:t>Re-ranks search results based on a trained machine learning model </a:t>
            </a:r>
          </a:p>
          <a:p>
            <a:pPr defTabSz="914400" eaLnBrk="1" fontAlgn="ctr" hangingPunct="1">
              <a:spcBef>
                <a:spcPct val="20000"/>
              </a:spcBef>
              <a:buClr>
                <a:srgbClr val="FFFFFF"/>
              </a:buClr>
              <a:buFont typeface="Wingdings" panose="05000000000000000000" pitchFamily="2" charset="2"/>
              <a:buNone/>
            </a:pPr>
            <a:endParaRPr lang="en-US" altLang="en-US" sz="1600">
              <a:solidFill>
                <a:srgbClr val="FFFFFF"/>
              </a:solidFill>
            </a:endParaRPr>
          </a:p>
          <a:p>
            <a:pPr defTabSz="914400" eaLnBrk="1" fontAlgn="ctr" hangingPunct="1">
              <a:spcBef>
                <a:spcPct val="20000"/>
              </a:spcBef>
              <a:buClr>
                <a:srgbClr val="FFFFFF"/>
              </a:buClr>
              <a:buFont typeface="Wingdings" panose="05000000000000000000" pitchFamily="2" charset="2"/>
              <a:buNone/>
            </a:pPr>
            <a:r>
              <a:rPr lang="en-US" altLang="en-US" sz="1600" b="1">
                <a:solidFill>
                  <a:srgbClr val="FFFFFF"/>
                </a:solidFill>
                <a:sym typeface="Helvetica Light" charset="0"/>
              </a:rPr>
              <a:t>Example Use Cases</a:t>
            </a:r>
          </a:p>
          <a:p>
            <a:pPr defTabSz="914400" eaLnBrk="1" fontAlgn="ctr" hangingPunct="1">
              <a:spcBef>
                <a:spcPct val="20000"/>
              </a:spcBef>
              <a:buClr>
                <a:srgbClr val="FFFFFF"/>
              </a:buClr>
              <a:buFontTx/>
              <a:buChar char="•"/>
            </a:pPr>
            <a:r>
              <a:rPr lang="en-US" altLang="en-US" sz="1600">
                <a:solidFill>
                  <a:srgbClr val="FFFFFF"/>
                </a:solidFill>
              </a:rPr>
              <a:t> Contact Centers in support of Client inquiries</a:t>
            </a:r>
          </a:p>
          <a:p>
            <a:pPr defTabSz="914400" eaLnBrk="1" fontAlgn="ctr" hangingPunct="1">
              <a:spcBef>
                <a:spcPct val="20000"/>
              </a:spcBef>
              <a:buClr>
                <a:srgbClr val="FFFFFF"/>
              </a:buClr>
              <a:buFontTx/>
              <a:buChar char="•"/>
            </a:pPr>
            <a:r>
              <a:rPr lang="en-US" altLang="en-US" sz="1600">
                <a:solidFill>
                  <a:srgbClr val="FFFFFF"/>
                </a:solidFill>
                <a:sym typeface="Helvetica Light" charset="0"/>
              </a:rPr>
              <a:t> Field technicians troubleshooting a problem</a:t>
            </a:r>
          </a:p>
        </p:txBody>
      </p:sp>
      <p:sp>
        <p:nvSpPr>
          <p:cNvPr id="13" name="Footer Placeholder 2"/>
          <p:cNvSpPr>
            <a:spLocks noGrp="1"/>
          </p:cNvSpPr>
          <p:nvPr>
            <p:ph type="ftr" sz="quarter" idx="10"/>
          </p:nvPr>
        </p:nvSpPr>
        <p:spPr>
          <a:xfrm>
            <a:off x="76200" y="6629400"/>
            <a:ext cx="3352800" cy="2444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r>
              <a:rPr lang="en-US" altLang="en-US"/>
              <a:t>© 2015 International </a:t>
            </a:r>
            <a:r>
              <a:rPr lang="en-US" altLang="en-US" b="1"/>
              <a:t>Business Machines </a:t>
            </a:r>
            <a:r>
              <a:rPr lang="en-US" altLang="en-US"/>
              <a:t>Corporation</a:t>
            </a:r>
          </a:p>
        </p:txBody>
      </p:sp>
      <p:sp>
        <p:nvSpPr>
          <p:cNvPr id="17418" name="Content Placeholder 2"/>
          <p:cNvSpPr txBox="1">
            <a:spLocks/>
          </p:cNvSpPr>
          <p:nvPr/>
        </p:nvSpPr>
        <p:spPr bwMode="auto">
          <a:xfrm>
            <a:off x="5013325" y="5456238"/>
            <a:ext cx="39576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b" hangingPunct="1">
              <a:spcBef>
                <a:spcPct val="20000"/>
              </a:spcBef>
              <a:buClr>
                <a:schemeClr val="tx1"/>
              </a:buClr>
              <a:buFontTx/>
              <a:buChar char="•"/>
            </a:pPr>
            <a:endParaRPr lang="en-US" altLang="ja-JP" sz="1400">
              <a:latin typeface="Calibri" panose="020F0502020204030204" pitchFamily="34" charset="0"/>
            </a:endParaRPr>
          </a:p>
        </p:txBody>
      </p:sp>
      <p:pic>
        <p:nvPicPr>
          <p:cNvPr id="17419"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81413" y="914400"/>
            <a:ext cx="3276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22800" y="1955800"/>
            <a:ext cx="1397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3"/>
          <p:cNvSpPr txBox="1">
            <a:spLocks noChangeArrowheads="1"/>
          </p:cNvSpPr>
          <p:nvPr/>
        </p:nvSpPr>
        <p:spPr bwMode="auto">
          <a:xfrm>
            <a:off x="3949700" y="164623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4" name="TextBox 4"/>
          <p:cNvSpPr txBox="1">
            <a:spLocks noChangeArrowheads="1"/>
          </p:cNvSpPr>
          <p:nvPr/>
        </p:nvSpPr>
        <p:spPr bwMode="auto">
          <a:xfrm>
            <a:off x="3641725" y="1863725"/>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5" name="TextBox 5"/>
          <p:cNvSpPr txBox="1">
            <a:spLocks noChangeArrowheads="1"/>
          </p:cNvSpPr>
          <p:nvPr/>
        </p:nvSpPr>
        <p:spPr bwMode="auto">
          <a:xfrm>
            <a:off x="5189538" y="1781175"/>
            <a:ext cx="2492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0246" name="TextBox 6"/>
          <p:cNvSpPr txBox="1">
            <a:spLocks noChangeArrowheads="1"/>
          </p:cNvSpPr>
          <p:nvPr/>
        </p:nvSpPr>
        <p:spPr bwMode="auto">
          <a:xfrm>
            <a:off x="5089525" y="158908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8" name="Title 1"/>
          <p:cNvSpPr>
            <a:spLocks noGrp="1"/>
          </p:cNvSpPr>
          <p:nvPr>
            <p:ph type="title"/>
          </p:nvPr>
        </p:nvSpPr>
        <p:spPr/>
        <p:txBody>
          <a:bodyPr/>
          <a:lstStyle/>
          <a:p>
            <a:pPr>
              <a:defRPr/>
            </a:pPr>
            <a:r>
              <a:rPr lang="en-US" dirty="0"/>
              <a:t>Personality Insights</a:t>
            </a:r>
          </a:p>
        </p:txBody>
      </p:sp>
      <p:sp>
        <p:nvSpPr>
          <p:cNvPr id="10249" name="Content Placeholder 2"/>
          <p:cNvSpPr txBox="1">
            <a:spLocks/>
          </p:cNvSpPr>
          <p:nvPr/>
        </p:nvSpPr>
        <p:spPr bwMode="auto">
          <a:xfrm>
            <a:off x="357590" y="1872925"/>
            <a:ext cx="3810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ts val="100"/>
              </a:spcBef>
              <a:buClr>
                <a:schemeClr val="tx1"/>
              </a:buClr>
              <a:buFontTx/>
              <a:buNone/>
            </a:pPr>
            <a:r>
              <a:rPr lang="en-US" altLang="en-US" sz="1600" b="1" dirty="0">
                <a:latin typeface="+mn-lt"/>
                <a:ea typeface="MS PGothic" pitchFamily="34" charset="-128"/>
              </a:rPr>
              <a:t>What is it?</a:t>
            </a:r>
          </a:p>
          <a:p>
            <a:pPr eaLnBrk="1" fontAlgn="b" hangingPunct="1">
              <a:lnSpc>
                <a:spcPct val="100000"/>
              </a:lnSpc>
              <a:buClr>
                <a:schemeClr val="tx1"/>
              </a:buClr>
              <a:buFontTx/>
              <a:buNone/>
            </a:pPr>
            <a:r>
              <a:rPr lang="en-US" altLang="en-US" sz="1600" dirty="0">
                <a:latin typeface="+mn-lt"/>
                <a:ea typeface="MS PGothic" pitchFamily="34" charset="-128"/>
              </a:rPr>
              <a:t>Enables deeper understanding of people's personality characteristics, needs, and values to help engage users on their own terms</a:t>
            </a:r>
          </a:p>
          <a:p>
            <a:pPr eaLnBrk="1" fontAlgn="b" hangingPunct="1">
              <a:lnSpc>
                <a:spcPct val="100000"/>
              </a:lnSpc>
              <a:buClr>
                <a:schemeClr val="tx1"/>
              </a:buClr>
              <a:buFontTx/>
              <a:buNone/>
            </a:pPr>
            <a:endParaRPr lang="en-US" altLang="en-US" sz="800" dirty="0">
              <a:latin typeface="+mn-lt"/>
              <a:ea typeface="MS PGothic" pitchFamily="34" charset="-128"/>
            </a:endParaRPr>
          </a:p>
          <a:p>
            <a:pPr eaLnBrk="1" fontAlgn="b" hangingPunct="1">
              <a:lnSpc>
                <a:spcPct val="100000"/>
              </a:lnSpc>
              <a:buClr>
                <a:schemeClr val="tx1"/>
              </a:buClr>
              <a:buFontTx/>
              <a:buNone/>
            </a:pPr>
            <a:r>
              <a:rPr lang="en-US" altLang="en-US" sz="1600" b="1" dirty="0">
                <a:latin typeface="+mn-lt"/>
                <a:ea typeface="MS PGothic" pitchFamily="34" charset="-128"/>
              </a:rPr>
              <a:t>How does it work? </a:t>
            </a:r>
          </a:p>
          <a:p>
            <a:pPr eaLnBrk="1" fontAlgn="b" hangingPunct="1">
              <a:lnSpc>
                <a:spcPct val="100000"/>
              </a:lnSpc>
              <a:buClr>
                <a:schemeClr val="tx1"/>
              </a:buClr>
              <a:buFontTx/>
              <a:buNone/>
            </a:pPr>
            <a:r>
              <a:rPr lang="en-US" altLang="en-US" sz="1600" dirty="0">
                <a:latin typeface="+mn-lt"/>
                <a:ea typeface="MS PGothic" pitchFamily="34" charset="-128"/>
                <a:sym typeface="Helvetica Light"/>
              </a:rPr>
              <a:t>Extracts a set of  personality and social traits based on the way a person communicates. </a:t>
            </a:r>
          </a:p>
          <a:p>
            <a:pPr eaLnBrk="1" fontAlgn="b" hangingPunct="1">
              <a:lnSpc>
                <a:spcPct val="100000"/>
              </a:lnSpc>
              <a:buClr>
                <a:schemeClr val="tx1"/>
              </a:buClr>
              <a:buFontTx/>
              <a:buNone/>
            </a:pPr>
            <a:endParaRPr lang="en-US" altLang="en-US" sz="800" dirty="0">
              <a:latin typeface="+mn-lt"/>
              <a:ea typeface="MS PGothic" pitchFamily="34" charset="-128"/>
              <a:sym typeface="Helvetica Light"/>
            </a:endParaRPr>
          </a:p>
          <a:p>
            <a:pPr defTabSz="914400" eaLnBrk="1" fontAlgn="ctr" hangingPunct="1">
              <a:lnSpc>
                <a:spcPct val="100000"/>
              </a:lnSpc>
              <a:buClr>
                <a:srgbClr val="FFFFFF"/>
              </a:buClr>
              <a:buFont typeface="Wingdings" pitchFamily="2" charset="2"/>
              <a:buNone/>
              <a:defRPr/>
            </a:pPr>
            <a:r>
              <a:rPr lang="en-US" altLang="en-US" sz="1600" b="1" dirty="0">
                <a:solidFill>
                  <a:srgbClr val="FFFFFF"/>
                </a:solidFill>
                <a:ea typeface="MS PGothic" pitchFamily="34" charset="-128"/>
                <a:sym typeface="Helvetica Light"/>
              </a:rPr>
              <a:t>Example Use Cases</a:t>
            </a:r>
          </a:p>
          <a:p>
            <a:pPr marL="285750" indent="-285750" defTabSz="914400" eaLnBrk="1" fontAlgn="ctr" hangingPunct="1">
              <a:lnSpc>
                <a:spcPct val="100000"/>
              </a:lnSpc>
              <a:buClr>
                <a:srgbClr val="FFFFFF"/>
              </a:buClr>
              <a:defRPr/>
            </a:pPr>
            <a:r>
              <a:rPr lang="en-US" sz="1600" dirty="0">
                <a:solidFill>
                  <a:srgbClr val="FFFFFF"/>
                </a:solidFill>
                <a:ea typeface="MS PGothic" pitchFamily="34" charset="-128"/>
              </a:rPr>
              <a:t>Brand Analytics</a:t>
            </a:r>
          </a:p>
          <a:p>
            <a:pPr marL="285750" indent="-285750" defTabSz="914400" eaLnBrk="1" fontAlgn="ctr" hangingPunct="1">
              <a:lnSpc>
                <a:spcPct val="100000"/>
              </a:lnSpc>
              <a:buClr>
                <a:srgbClr val="FFFFFF"/>
              </a:buClr>
              <a:defRPr/>
            </a:pPr>
            <a:r>
              <a:rPr lang="en-US" altLang="en-US" sz="1600" dirty="0">
                <a:solidFill>
                  <a:srgbClr val="FFFFFF"/>
                </a:solidFill>
                <a:ea typeface="MS PGothic" pitchFamily="34" charset="-128"/>
                <a:sym typeface="Helvetica Light"/>
              </a:rPr>
              <a:t>Market Segmentation &amp; Campaigns</a:t>
            </a:r>
          </a:p>
          <a:p>
            <a:pPr marL="285750" indent="-285750" defTabSz="914400" eaLnBrk="1" fontAlgn="ctr" hangingPunct="1">
              <a:lnSpc>
                <a:spcPct val="100000"/>
              </a:lnSpc>
              <a:buClr>
                <a:srgbClr val="FFFFFF"/>
              </a:buClr>
              <a:defRPr/>
            </a:pPr>
            <a:r>
              <a:rPr lang="en-US" altLang="en-US" sz="1600" dirty="0">
                <a:solidFill>
                  <a:srgbClr val="FFFFFF"/>
                </a:solidFill>
                <a:ea typeface="MS PGothic" pitchFamily="34" charset="-128"/>
                <a:sym typeface="Helvetica Light"/>
              </a:rPr>
              <a:t>Customer Care</a:t>
            </a:r>
          </a:p>
          <a:p>
            <a:pPr eaLnBrk="1" fontAlgn="b" hangingPunct="1">
              <a:lnSpc>
                <a:spcPct val="100000"/>
              </a:lnSpc>
              <a:buClr>
                <a:schemeClr val="tx1"/>
              </a:buClr>
              <a:buFontTx/>
              <a:buNone/>
            </a:pPr>
            <a:r>
              <a:rPr lang="en-US" altLang="en-US" sz="1600" dirty="0">
                <a:latin typeface="+mn-lt"/>
                <a:ea typeface="MS PGothic" pitchFamily="34" charset="-128"/>
                <a:sym typeface="Helvetica Light"/>
              </a:rPr>
              <a:t> </a:t>
            </a:r>
            <a:endParaRPr lang="en-US" altLang="en-US" sz="1600" dirty="0">
              <a:latin typeface="+mn-lt"/>
              <a:ea typeface="MS PGothic" pitchFamily="34" charset="-128"/>
            </a:endParaRPr>
          </a:p>
        </p:txBody>
      </p:sp>
      <p:pic>
        <p:nvPicPr>
          <p:cNvPr id="2" name="Picture 1"/>
          <p:cNvPicPr>
            <a:picLocks noChangeAspect="1"/>
          </p:cNvPicPr>
          <p:nvPr/>
        </p:nvPicPr>
        <p:blipFill>
          <a:blip r:embed="rId3"/>
          <a:stretch>
            <a:fillRect/>
          </a:stretch>
        </p:blipFill>
        <p:spPr>
          <a:xfrm>
            <a:off x="4225315" y="1730498"/>
            <a:ext cx="4586750" cy="4439905"/>
          </a:xfrm>
          <a:prstGeom prst="rect">
            <a:avLst/>
          </a:prstGeom>
        </p:spPr>
      </p:pic>
      <p:sp>
        <p:nvSpPr>
          <p:cNvPr id="12" name="Footer Placeholder 2"/>
          <p:cNvSpPr>
            <a:spLocks noGrp="1"/>
          </p:cNvSpPr>
          <p:nvPr>
            <p:ph type="ftr" sz="quarter" idx="10"/>
          </p:nvPr>
        </p:nvSpPr>
        <p:spPr>
          <a:xfrm>
            <a:off x="76200" y="6613525"/>
            <a:ext cx="3352800" cy="244475"/>
          </a:xfrm>
        </p:spPr>
        <p:txBody>
          <a:bodyPr/>
          <a:lstStyle>
            <a:lvl1pPr>
              <a:defRPr sz="1000"/>
            </a:lvl1pPr>
          </a:lstStyle>
          <a:p>
            <a:pPr>
              <a:defRPr/>
            </a:pPr>
            <a:r>
              <a:rPr lang="en-US" altLang="en-US" dirty="0"/>
              <a:t>© 2015 International Business Machines Corporation</a:t>
            </a:r>
          </a:p>
        </p:txBody>
      </p:sp>
    </p:spTree>
    <p:extLst>
      <p:ext uri="{BB962C8B-B14F-4D97-AF65-F5344CB8AC3E}">
        <p14:creationId xmlns:p14="http://schemas.microsoft.com/office/powerpoint/2010/main" val="2030984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457200" y="838200"/>
            <a:ext cx="8229600" cy="579437"/>
          </a:xfrm>
        </p:spPr>
        <p:txBody>
          <a:bodyPr/>
          <a:lstStyle/>
          <a:p>
            <a:r>
              <a:rPr lang="en-US" dirty="0">
                <a:latin typeface="Arial" charset="0"/>
                <a:ea typeface="MS PGothic" charset="0"/>
              </a:rPr>
              <a:t>Tradeoff Analytics</a:t>
            </a:r>
          </a:p>
        </p:txBody>
      </p:sp>
      <p:sp>
        <p:nvSpPr>
          <p:cNvPr id="53250" name="Content Placeholder 2"/>
          <p:cNvSpPr>
            <a:spLocks noGrp="1"/>
          </p:cNvSpPr>
          <p:nvPr>
            <p:ph idx="4294967295"/>
          </p:nvPr>
        </p:nvSpPr>
        <p:spPr>
          <a:xfrm>
            <a:off x="533401" y="1417638"/>
            <a:ext cx="4038600" cy="4525962"/>
          </a:xfrm>
        </p:spPr>
        <p:txBody>
          <a:bodyPr/>
          <a:lstStyle/>
          <a:p>
            <a:pPr marL="0" indent="0">
              <a:spcBef>
                <a:spcPts val="100"/>
              </a:spcBef>
              <a:buFontTx/>
              <a:buNone/>
              <a:defRPr/>
            </a:pPr>
            <a:r>
              <a:rPr lang="en-US" sz="1600" b="1" dirty="0">
                <a:solidFill>
                  <a:schemeClr val="tx2"/>
                </a:solidFill>
                <a:cs typeface="ヒラギノ角ゴ Pro W3"/>
              </a:rPr>
              <a:t>What is it?</a:t>
            </a:r>
          </a:p>
          <a:p>
            <a:pPr marL="0" indent="0">
              <a:spcBef>
                <a:spcPts val="100"/>
              </a:spcBef>
              <a:buFontTx/>
              <a:buNone/>
              <a:defRPr/>
            </a:pPr>
            <a:r>
              <a:rPr lang="en-US" sz="1600" dirty="0"/>
              <a:t>Helps make better choices under multiple conflicting goals with smart visualizations and analytical recommendations.</a:t>
            </a:r>
          </a:p>
          <a:p>
            <a:pPr marL="0" indent="0">
              <a:spcBef>
                <a:spcPts val="100"/>
              </a:spcBef>
              <a:buFontTx/>
              <a:buNone/>
              <a:defRPr/>
            </a:pPr>
            <a:r>
              <a:rPr lang="en-US" sz="1600" dirty="0"/>
              <a:t> </a:t>
            </a:r>
          </a:p>
          <a:p>
            <a:pPr marL="0" indent="0">
              <a:spcBef>
                <a:spcPts val="100"/>
              </a:spcBef>
              <a:buFontTx/>
              <a:buNone/>
              <a:defRPr/>
            </a:pPr>
            <a:r>
              <a:rPr lang="en-US" sz="1600" b="1" dirty="0">
                <a:solidFill>
                  <a:schemeClr val="tx2"/>
                </a:solidFill>
                <a:cs typeface="ヒラギノ角ゴ Pro W3"/>
              </a:rPr>
              <a:t>How does it work?</a:t>
            </a:r>
          </a:p>
          <a:p>
            <a:pPr marL="0" indent="0">
              <a:spcBef>
                <a:spcPts val="100"/>
              </a:spcBef>
              <a:buFontTx/>
              <a:buNone/>
              <a:defRPr/>
            </a:pPr>
            <a:r>
              <a:rPr lang="en-US" sz="1600" dirty="0"/>
              <a:t>Uses Pareto filtering techniques in order to surface only the optimal alternatives across multiple criteria. It then uses various analytical and visual approaches to help the decision maker analyze the tradeoffs.</a:t>
            </a:r>
          </a:p>
          <a:p>
            <a:pPr marL="0" indent="0">
              <a:spcBef>
                <a:spcPts val="100"/>
              </a:spcBef>
              <a:buFontTx/>
              <a:buNone/>
              <a:defRPr/>
            </a:pPr>
            <a:endParaRPr lang="en-US" altLang="en-US" sz="1600" dirty="0"/>
          </a:p>
          <a:p>
            <a:pPr marL="57150" indent="0">
              <a:spcBef>
                <a:spcPts val="100"/>
              </a:spcBef>
              <a:buFontTx/>
              <a:buNone/>
              <a:defRPr/>
            </a:pPr>
            <a:r>
              <a:rPr lang="en-US" altLang="en-US" sz="1600" b="1" dirty="0">
                <a:solidFill>
                  <a:schemeClr val="tx2"/>
                </a:solidFill>
              </a:rPr>
              <a:t>Use Cases</a:t>
            </a:r>
          </a:p>
          <a:p>
            <a:r>
              <a:rPr lang="en-US" sz="1600" dirty="0"/>
              <a:t>Enable retailers and manufacturers to determine product mix</a:t>
            </a:r>
          </a:p>
          <a:p>
            <a:r>
              <a:rPr lang="en-US" sz="1600" dirty="0"/>
              <a:t>Allow consumers to compare and contrast competitive products or services</a:t>
            </a:r>
          </a:p>
          <a:p>
            <a:pPr marL="57150" indent="0">
              <a:spcBef>
                <a:spcPts val="100"/>
              </a:spcBef>
              <a:buNone/>
              <a:defRPr/>
            </a:pPr>
            <a:endParaRPr lang="en-US" altLang="en-US" sz="1400" b="1" dirty="0">
              <a:solidFill>
                <a:schemeClr val="tx2"/>
              </a:solidFill>
              <a:latin typeface="Calibri" panose="020F0502020204030204" pitchFamily="34" charset="0"/>
            </a:endParaRPr>
          </a:p>
          <a:p>
            <a:pPr marL="57150" indent="0">
              <a:spcBef>
                <a:spcPts val="100"/>
              </a:spcBef>
              <a:buFontTx/>
              <a:buNone/>
              <a:defRPr/>
            </a:pPr>
            <a:endParaRPr lang="en-US" altLang="en-US" sz="1400" dirty="0">
              <a:solidFill>
                <a:schemeClr val="tx2"/>
              </a:solidFill>
              <a:latin typeface="Calibri" panose="020F0502020204030204" pitchFamily="34" charset="0"/>
            </a:endParaRPr>
          </a:p>
        </p:txBody>
      </p:sp>
      <p:pic>
        <p:nvPicPr>
          <p:cNvPr id="3" name="Picture 2"/>
          <p:cNvPicPr>
            <a:picLocks noChangeAspect="1"/>
          </p:cNvPicPr>
          <p:nvPr/>
        </p:nvPicPr>
        <p:blipFill>
          <a:blip r:embed="rId3"/>
          <a:stretch>
            <a:fillRect/>
          </a:stretch>
        </p:blipFill>
        <p:spPr>
          <a:xfrm>
            <a:off x="4762459" y="1825534"/>
            <a:ext cx="4305341" cy="3432266"/>
          </a:xfrm>
          <a:prstGeom prst="rect">
            <a:avLst/>
          </a:prstGeom>
        </p:spPr>
      </p:pic>
      <p:sp>
        <p:nvSpPr>
          <p:cNvPr id="5" name="Footer Placeholder 2"/>
          <p:cNvSpPr>
            <a:spLocks noGrp="1"/>
          </p:cNvSpPr>
          <p:nvPr>
            <p:ph type="ftr" sz="quarter" idx="10"/>
          </p:nvPr>
        </p:nvSpPr>
        <p:spPr>
          <a:xfrm>
            <a:off x="76200" y="6613525"/>
            <a:ext cx="3352800" cy="244475"/>
          </a:xfrm>
        </p:spPr>
        <p:txBody>
          <a:bodyPr/>
          <a:lstStyle>
            <a:lvl1pPr>
              <a:defRPr sz="1000"/>
            </a:lvl1pPr>
          </a:lstStyle>
          <a:p>
            <a:pPr>
              <a:defRPr/>
            </a:pPr>
            <a:r>
              <a:rPr lang="en-US" altLang="en-US" dirty="0"/>
              <a:t>© 2015 International Business Machines Corporation</a:t>
            </a:r>
          </a:p>
        </p:txBody>
      </p:sp>
    </p:spTree>
    <p:extLst>
      <p:ext uri="{BB962C8B-B14F-4D97-AF65-F5344CB8AC3E}">
        <p14:creationId xmlns:p14="http://schemas.microsoft.com/office/powerpoint/2010/main" val="1075368283"/>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txBox="1">
            <a:spLocks/>
          </p:cNvSpPr>
          <p:nvPr/>
        </p:nvSpPr>
        <p:spPr bwMode="auto">
          <a:xfrm>
            <a:off x="406399" y="1371600"/>
            <a:ext cx="4430713" cy="482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spcBef>
                <a:spcPts val="100"/>
              </a:spcBef>
              <a:spcAft>
                <a:spcPct val="0"/>
              </a:spcAft>
              <a:buClr>
                <a:schemeClr val="tx1"/>
              </a:buClr>
              <a:buSzTx/>
              <a:buFontTx/>
              <a:buNone/>
            </a:pPr>
            <a:r>
              <a:rPr lang="en-US" altLang="en-US" sz="1600" b="1" dirty="0">
                <a:latin typeface="+mj-lt"/>
                <a:ea typeface="ヒラギノ角ゴ Pro W3"/>
              </a:rPr>
              <a:t>What is it?</a:t>
            </a:r>
          </a:p>
          <a:p>
            <a:pPr lvl="0" eaLnBrk="1" fontAlgn="b" hangingPunct="1">
              <a:lnSpc>
                <a:spcPct val="100000"/>
              </a:lnSpc>
              <a:spcBef>
                <a:spcPct val="20000"/>
              </a:spcBef>
              <a:spcAft>
                <a:spcPct val="0"/>
              </a:spcAft>
              <a:buClr>
                <a:schemeClr val="tx1"/>
              </a:buClr>
              <a:buSzTx/>
              <a:buNone/>
            </a:pPr>
            <a:r>
              <a:rPr lang="en-US" sz="1600" dirty="0">
                <a:latin typeface="+mj-lt"/>
                <a:ea typeface="ヒラギノ角ゴ Pro W3"/>
              </a:rPr>
              <a:t>High-quality, domain-specific text translation </a:t>
            </a:r>
            <a:r>
              <a:rPr lang="en-US" altLang="en-US" sz="1600" dirty="0">
                <a:latin typeface="+mj-lt"/>
              </a:rPr>
              <a:t>from one language to another. </a:t>
            </a:r>
            <a:r>
              <a:rPr lang="en-US" sz="1600" u="sng" dirty="0">
                <a:latin typeface="+mj-lt"/>
                <a:ea typeface="ヒラギノ角ゴ Pro W3"/>
              </a:rPr>
              <a:t>Language Identification</a:t>
            </a:r>
            <a:r>
              <a:rPr lang="en-US" sz="1600" dirty="0">
                <a:latin typeface="+mj-lt"/>
                <a:ea typeface="ヒラギノ角ゴ Pro W3"/>
              </a:rPr>
              <a:t>  (included) identifies the text input language.  Model customization enables support for specific translation needs. </a:t>
            </a:r>
          </a:p>
          <a:p>
            <a:pPr lvl="0" eaLnBrk="1" fontAlgn="b" hangingPunct="1">
              <a:lnSpc>
                <a:spcPct val="100000"/>
              </a:lnSpc>
              <a:spcBef>
                <a:spcPct val="20000"/>
              </a:spcBef>
              <a:spcAft>
                <a:spcPct val="0"/>
              </a:spcAft>
              <a:buClr>
                <a:schemeClr val="tx1"/>
              </a:buClr>
              <a:buSzTx/>
              <a:buNone/>
            </a:pPr>
            <a:endParaRPr lang="en-US" sz="800" dirty="0">
              <a:latin typeface="+mj-lt"/>
              <a:ea typeface="ヒラギノ角ゴ Pro W3"/>
            </a:endParaRPr>
          </a:p>
          <a:p>
            <a:pPr eaLnBrk="1" hangingPunct="1">
              <a:lnSpc>
                <a:spcPct val="100000"/>
              </a:lnSpc>
              <a:spcBef>
                <a:spcPts val="100"/>
              </a:spcBef>
              <a:spcAft>
                <a:spcPct val="0"/>
              </a:spcAft>
              <a:buClr>
                <a:schemeClr val="tx1"/>
              </a:buClr>
              <a:buSzTx/>
              <a:buNone/>
            </a:pPr>
            <a:r>
              <a:rPr lang="en-US" altLang="en-US" sz="1600" b="1" dirty="0">
                <a:latin typeface="+mj-lt"/>
                <a:ea typeface="ヒラギノ角ゴ Pro W3"/>
              </a:rPr>
              <a:t>Why is it unique?</a:t>
            </a:r>
          </a:p>
          <a:p>
            <a:pPr>
              <a:lnSpc>
                <a:spcPct val="100000"/>
              </a:lnSpc>
              <a:spcBef>
                <a:spcPts val="100"/>
              </a:spcBef>
              <a:spcAft>
                <a:spcPct val="0"/>
              </a:spcAft>
              <a:buClr>
                <a:schemeClr val="tx1"/>
              </a:buClr>
              <a:buSzTx/>
              <a:buNone/>
            </a:pPr>
            <a:r>
              <a:rPr lang="en-US" altLang="en-US" sz="1600" dirty="0">
                <a:latin typeface="+mj-lt"/>
                <a:ea typeface="ヒラギノ角ゴ Pro W3"/>
              </a:rPr>
              <a:t>One of the few offerings that focuses on Domain-specific Statistical Machine Translation</a:t>
            </a:r>
            <a:endParaRPr lang="en-US" sz="1600" dirty="0">
              <a:latin typeface="+mj-lt"/>
              <a:ea typeface="ヒラギノ角ゴ Pro W3"/>
            </a:endParaRPr>
          </a:p>
          <a:p>
            <a:pPr eaLnBrk="1" fontAlgn="b" hangingPunct="1">
              <a:lnSpc>
                <a:spcPct val="100000"/>
              </a:lnSpc>
              <a:spcBef>
                <a:spcPct val="20000"/>
              </a:spcBef>
              <a:spcAft>
                <a:spcPct val="0"/>
              </a:spcAft>
              <a:buClr>
                <a:schemeClr val="tx1"/>
              </a:buClr>
              <a:buSzTx/>
              <a:buFont typeface="Wingdings" pitchFamily="2" charset="2"/>
              <a:buNone/>
            </a:pPr>
            <a:endParaRPr lang="en-US" altLang="en-US" sz="800" dirty="0">
              <a:latin typeface="+mj-lt"/>
            </a:endParaRPr>
          </a:p>
          <a:p>
            <a:pPr eaLnBrk="1" hangingPunct="1">
              <a:lnSpc>
                <a:spcPct val="100000"/>
              </a:lnSpc>
              <a:spcBef>
                <a:spcPts val="100"/>
              </a:spcBef>
              <a:spcAft>
                <a:spcPct val="0"/>
              </a:spcAft>
              <a:buClr>
                <a:schemeClr val="tx1"/>
              </a:buClr>
              <a:buSzTx/>
              <a:buFontTx/>
              <a:buNone/>
            </a:pPr>
            <a:r>
              <a:rPr lang="en-US" altLang="en-US" sz="1600" b="1" dirty="0">
                <a:latin typeface="+mj-lt"/>
                <a:ea typeface="ヒラギノ角ゴ Pro W3"/>
              </a:rPr>
              <a:t>What domains &amp; languages are supported?</a:t>
            </a:r>
          </a:p>
          <a:p>
            <a:pPr lvl="0">
              <a:lnSpc>
                <a:spcPct val="100000"/>
              </a:lnSpc>
              <a:spcAft>
                <a:spcPts val="0"/>
              </a:spcAft>
            </a:pPr>
            <a:r>
              <a:rPr lang="en-US" sz="1600" u="sng" dirty="0">
                <a:latin typeface="+mj-lt"/>
                <a:ea typeface="ヒラギノ角ゴ Pro W3"/>
              </a:rPr>
              <a:t>The News domain</a:t>
            </a:r>
            <a:r>
              <a:rPr lang="en-US" sz="1600" dirty="0">
                <a:latin typeface="+mj-lt"/>
                <a:ea typeface="ヒラギノ角ゴ Pro W3"/>
              </a:rPr>
              <a:t> , to translate English to / from French, Spanish, Portuguese, or Arabic</a:t>
            </a:r>
          </a:p>
          <a:p>
            <a:pPr lvl="0">
              <a:lnSpc>
                <a:spcPct val="100000"/>
              </a:lnSpc>
              <a:spcAft>
                <a:spcPts val="0"/>
              </a:spcAft>
            </a:pPr>
            <a:r>
              <a:rPr lang="en-US" sz="1600" u="sng" dirty="0">
                <a:latin typeface="+mj-lt"/>
                <a:ea typeface="ヒラギノ角ゴ Pro W3"/>
              </a:rPr>
              <a:t>The Conversational domain</a:t>
            </a:r>
            <a:r>
              <a:rPr lang="en-US" sz="1600" dirty="0">
                <a:latin typeface="+mj-lt"/>
                <a:ea typeface="ヒラギノ角ゴ Pro W3"/>
              </a:rPr>
              <a:t> , to translate English to / from Spanish or Portuguese</a:t>
            </a:r>
          </a:p>
          <a:p>
            <a:pPr lvl="0">
              <a:lnSpc>
                <a:spcPct val="100000"/>
              </a:lnSpc>
              <a:spcAft>
                <a:spcPts val="0"/>
              </a:spcAft>
            </a:pPr>
            <a:r>
              <a:rPr lang="en-US" sz="1600" u="sng" dirty="0">
                <a:latin typeface="+mj-lt"/>
                <a:ea typeface="ヒラギノ角ゴ Pro W3"/>
              </a:rPr>
              <a:t>The Patent domain, </a:t>
            </a:r>
            <a:r>
              <a:rPr lang="en-US" sz="1600" dirty="0">
                <a:latin typeface="+mj-lt"/>
                <a:ea typeface="ヒラギノ角ゴ Pro W3"/>
              </a:rPr>
              <a:t> to translate Spanish, Portuguese, Japanese, or Korean to English</a:t>
            </a:r>
          </a:p>
          <a:p>
            <a:pPr eaLnBrk="1" fontAlgn="ctr" hangingPunct="1">
              <a:lnSpc>
                <a:spcPct val="100000"/>
              </a:lnSpc>
              <a:spcBef>
                <a:spcPct val="20000"/>
              </a:spcBef>
              <a:spcAft>
                <a:spcPct val="0"/>
              </a:spcAft>
              <a:buClr>
                <a:schemeClr val="tx1"/>
              </a:buClr>
              <a:buSzTx/>
              <a:buFont typeface="Wingdings" pitchFamily="2" charset="2"/>
              <a:buNone/>
            </a:pPr>
            <a:endParaRPr lang="en-US" altLang="en-US" sz="800" dirty="0">
              <a:latin typeface="+mj-lt"/>
            </a:endParaRPr>
          </a:p>
          <a:p>
            <a:pPr>
              <a:lnSpc>
                <a:spcPct val="100000"/>
              </a:lnSpc>
              <a:spcBef>
                <a:spcPts val="100"/>
              </a:spcBef>
              <a:spcAft>
                <a:spcPct val="0"/>
              </a:spcAft>
              <a:buClr>
                <a:schemeClr val="tx1"/>
              </a:buClr>
              <a:buSzTx/>
              <a:buFont typeface="Wingdings" pitchFamily="2" charset="2"/>
              <a:buNone/>
            </a:pPr>
            <a:r>
              <a:rPr lang="en-US" altLang="en-US" sz="1600" b="1" dirty="0">
                <a:latin typeface="+mj-lt"/>
              </a:rPr>
              <a:t>Use Case Example</a:t>
            </a:r>
            <a:endParaRPr lang="en-US" altLang="en-US" sz="1600" dirty="0">
              <a:latin typeface="+mj-lt"/>
            </a:endParaRPr>
          </a:p>
          <a:p>
            <a:pPr eaLnBrk="1" fontAlgn="b" hangingPunct="1">
              <a:lnSpc>
                <a:spcPct val="100000"/>
              </a:lnSpc>
              <a:spcBef>
                <a:spcPct val="20000"/>
              </a:spcBef>
              <a:spcAft>
                <a:spcPct val="0"/>
              </a:spcAft>
              <a:buClr>
                <a:schemeClr val="tx1"/>
              </a:buClr>
              <a:buSzTx/>
              <a:buFont typeface="Wingdings" pitchFamily="2" charset="2"/>
              <a:buNone/>
            </a:pPr>
            <a:r>
              <a:rPr lang="en-US" altLang="en-US" sz="1600" dirty="0">
                <a:latin typeface="+mj-lt"/>
              </a:rPr>
              <a:t>Enables a help desk representative to assist international customers through a chat</a:t>
            </a:r>
          </a:p>
        </p:txBody>
      </p:sp>
      <p:sp>
        <p:nvSpPr>
          <p:cNvPr id="20483" name="Title 2"/>
          <p:cNvSpPr>
            <a:spLocks noGrp="1"/>
          </p:cNvSpPr>
          <p:nvPr>
            <p:ph type="title"/>
          </p:nvPr>
        </p:nvSpPr>
        <p:spPr>
          <a:xfrm>
            <a:off x="454025" y="838200"/>
            <a:ext cx="8766175" cy="430212"/>
          </a:xfrm>
        </p:spPr>
        <p:txBody>
          <a:bodyPr/>
          <a:lstStyle/>
          <a:p>
            <a:r>
              <a:rPr lang="en-US" altLang="en-US" dirty="0">
                <a:latin typeface="Arial" pitchFamily="34" charset="0"/>
              </a:rPr>
              <a:t>Language Translation</a:t>
            </a:r>
          </a:p>
        </p:txBody>
      </p:sp>
      <p:pic>
        <p:nvPicPr>
          <p:cNvPr id="20484" name="Picture 1"/>
          <p:cNvPicPr>
            <a:picLocks noChangeAspect="1"/>
          </p:cNvPicPr>
          <p:nvPr/>
        </p:nvPicPr>
        <p:blipFill>
          <a:blip r:embed="rId3">
            <a:extLst>
              <a:ext uri="{28A0092B-C50C-407E-A947-70E740481C1C}">
                <a14:useLocalDpi xmlns:a14="http://schemas.microsoft.com/office/drawing/2010/main" val="0"/>
              </a:ext>
            </a:extLst>
          </a:blip>
          <a:srcRect l="-365" t="10417" r="46117" b="44792"/>
          <a:stretch>
            <a:fillRect/>
          </a:stretch>
        </p:blipFill>
        <p:spPr bwMode="auto">
          <a:xfrm>
            <a:off x="6875767" y="1481441"/>
            <a:ext cx="2133600" cy="12525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48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53622" y="1383323"/>
            <a:ext cx="14668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Cross 8"/>
          <p:cNvSpPr>
            <a:spLocks noChangeArrowheads="1"/>
          </p:cNvSpPr>
          <p:nvPr/>
        </p:nvSpPr>
        <p:spPr bwMode="auto">
          <a:xfrm>
            <a:off x="6553200" y="2004055"/>
            <a:ext cx="304800" cy="304800"/>
          </a:xfrm>
          <a:prstGeom prst="plus">
            <a:avLst>
              <a:gd name="adj" fmla="val 25000"/>
            </a:avLst>
          </a:prstGeom>
          <a:solidFill>
            <a:schemeClr val="accent2"/>
          </a:solidFill>
          <a:ln w="28575">
            <a:solidFill>
              <a:schemeClr val="accent2"/>
            </a:solidFill>
            <a:round/>
            <a:headEnd/>
            <a:tailEnd/>
          </a:ln>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algn="ctr" eaLnBrk="1" hangingPunct="1">
              <a:lnSpc>
                <a:spcPct val="100000"/>
              </a:lnSpc>
              <a:spcAft>
                <a:spcPct val="0"/>
              </a:spcAft>
              <a:buClrTx/>
              <a:buSzTx/>
              <a:buFontTx/>
              <a:buNone/>
            </a:pPr>
            <a:endParaRPr lang="en-US" altLang="en-US" sz="1400" dirty="0">
              <a:solidFill>
                <a:srgbClr val="333333"/>
              </a:solidFill>
            </a:endParaRPr>
          </a:p>
        </p:txBody>
      </p:sp>
      <p:sp>
        <p:nvSpPr>
          <p:cNvPr id="10" name="Equal 9"/>
          <p:cNvSpPr/>
          <p:nvPr/>
        </p:nvSpPr>
        <p:spPr bwMode="auto">
          <a:xfrm>
            <a:off x="6553200" y="2995429"/>
            <a:ext cx="533400" cy="304800"/>
          </a:xfrm>
          <a:prstGeom prst="mathEqual">
            <a:avLst/>
          </a:prstGeom>
          <a:solidFill>
            <a:schemeClr val="accent2"/>
          </a:solidFill>
          <a:ln w="28575" cap="flat" cmpd="sng" algn="ctr">
            <a:solidFill>
              <a:schemeClr val="accent2"/>
            </a:solidFill>
            <a:prstDash val="solid"/>
            <a:round/>
            <a:headEnd type="none" w="med" len="med"/>
            <a:tailEnd type="none" w="med" len="med"/>
          </a:ln>
          <a:effectLst/>
        </p:spPr>
        <p:txBody>
          <a:bodyPr/>
          <a:lstStyle/>
          <a:p>
            <a:pPr algn="ctr">
              <a:defRPr/>
            </a:pPr>
            <a:endParaRPr lang="en-US" sz="1400" dirty="0">
              <a:solidFill>
                <a:srgbClr val="333333"/>
              </a:solidFill>
              <a:latin typeface="Arial" pitchFamily="-1" charset="0"/>
              <a:cs typeface="MS PGothic" pitchFamily="34" charset="-128"/>
            </a:endParaRPr>
          </a:p>
        </p:txBody>
      </p:sp>
      <p:pic>
        <p:nvPicPr>
          <p:cNvPr id="20488"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605029"/>
            <a:ext cx="272732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4969491"/>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8363"/>
            <a:ext cx="8229600" cy="579437"/>
          </a:xfrm>
        </p:spPr>
        <p:txBody>
          <a:bodyPr/>
          <a:lstStyle/>
          <a:p>
            <a:r>
              <a:rPr lang="en-US" dirty="0"/>
              <a:t>Speech to Text</a:t>
            </a:r>
          </a:p>
        </p:txBody>
      </p:sp>
      <p:sp>
        <p:nvSpPr>
          <p:cNvPr id="3" name="Slide Number Placeholder 2"/>
          <p:cNvSpPr>
            <a:spLocks noGrp="1"/>
          </p:cNvSpPr>
          <p:nvPr>
            <p:ph type="sldNum" sz="quarter" idx="10"/>
          </p:nvPr>
        </p:nvSpPr>
        <p:spPr/>
        <p:txBody>
          <a:bodyPr/>
          <a:lstStyle/>
          <a:p>
            <a:pPr>
              <a:defRPr/>
            </a:pPr>
            <a:fld id="{A2126C08-0857-2D41-BE0E-203B6D2A17B2}" type="slidenum">
              <a:rPr lang="en-US" smtClean="0"/>
              <a:pPr>
                <a:defRPr/>
              </a:pPr>
              <a:t>24</a:t>
            </a:fld>
            <a:endParaRPr lang="en-US" dirty="0"/>
          </a:p>
        </p:txBody>
      </p:sp>
      <p:sp>
        <p:nvSpPr>
          <p:cNvPr id="4" name="Content Placeholder 2"/>
          <p:cNvSpPr txBox="1">
            <a:spLocks/>
          </p:cNvSpPr>
          <p:nvPr/>
        </p:nvSpPr>
        <p:spPr bwMode="auto">
          <a:xfrm>
            <a:off x="380999" y="1306618"/>
            <a:ext cx="4798435" cy="552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7475" indent="-117475" algn="l" rtl="0" eaLnBrk="1" fontAlgn="base" hangingPunct="1">
              <a:spcBef>
                <a:spcPct val="20000"/>
              </a:spcBef>
              <a:spcAft>
                <a:spcPct val="0"/>
              </a:spcAft>
              <a:buClr>
                <a:schemeClr val="tx1"/>
              </a:buClr>
              <a:buFont typeface="Wingdings" pitchFamily="2" charset="2"/>
              <a:buChar char="§"/>
              <a:defRPr sz="2000" b="0" i="0">
                <a:solidFill>
                  <a:srgbClr val="000000"/>
                </a:solidFill>
                <a:latin typeface="+mn-lt"/>
                <a:ea typeface="MS PGothic" pitchFamily="34" charset="-128"/>
                <a:cs typeface="Helvetica Neue Light"/>
              </a:defRPr>
            </a:lvl1pPr>
            <a:lvl2pPr marL="401638" indent="-169863" algn="l" rtl="0" eaLnBrk="1" fontAlgn="base" hangingPunct="1">
              <a:spcBef>
                <a:spcPct val="20000"/>
              </a:spcBef>
              <a:spcAft>
                <a:spcPct val="0"/>
              </a:spcAft>
              <a:buClr>
                <a:schemeClr val="tx1"/>
              </a:buClr>
              <a:buFont typeface="Wingdings" pitchFamily="2" charset="2"/>
              <a:buChar char="§"/>
              <a:defRPr b="0" i="0">
                <a:solidFill>
                  <a:schemeClr val="tx1"/>
                </a:solidFill>
                <a:latin typeface="+mn-lt"/>
                <a:ea typeface="MS PGothic" pitchFamily="34" charset="-128"/>
                <a:cs typeface="Helvetica Neue Light"/>
              </a:defRPr>
            </a:lvl2pPr>
            <a:lvl3pPr marL="6302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3pPr>
            <a:lvl4pPr marL="8588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4pPr>
            <a:lvl5pPr marL="1087438" indent="-114300" algn="l" rtl="0" eaLnBrk="1" fontAlgn="base" hangingPunct="1">
              <a:spcBef>
                <a:spcPct val="20000"/>
              </a:spcBef>
              <a:spcAft>
                <a:spcPct val="0"/>
              </a:spcAft>
              <a:buClr>
                <a:schemeClr val="tx1"/>
              </a:buClr>
              <a:buFont typeface="Wingdings" pitchFamily="2" charset="2"/>
              <a:buChar char="§"/>
              <a:defRPr sz="1200" b="0" i="0">
                <a:solidFill>
                  <a:schemeClr val="tx1"/>
                </a:solidFill>
                <a:latin typeface="+mn-lt"/>
                <a:ea typeface="MS PGothic" pitchFamily="34" charset="-128"/>
                <a:cs typeface="Helvetica Neue Light"/>
              </a:defRPr>
            </a:lvl5pPr>
            <a:lvl6pPr marL="15446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6pPr>
            <a:lvl7pPr marL="20018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7pPr>
            <a:lvl8pPr marL="24590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8pPr>
            <a:lvl9pPr marL="29162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9pPr>
          </a:lstStyle>
          <a:p>
            <a:pPr marL="0" indent="0">
              <a:spcBef>
                <a:spcPts val="100"/>
              </a:spcBef>
              <a:buFontTx/>
              <a:buNone/>
              <a:defRPr/>
            </a:pPr>
            <a:r>
              <a:rPr lang="en-US" sz="1400" b="1" kern="0" dirty="0">
                <a:solidFill>
                  <a:schemeClr val="tx1"/>
                </a:solidFill>
                <a:latin typeface="+mj-lt"/>
                <a:cs typeface="ヒラギノ角ゴ Pro W3"/>
              </a:rPr>
              <a:t>What is it? </a:t>
            </a:r>
          </a:p>
          <a:p>
            <a:pPr marL="0" indent="0" fontAlgn="b">
              <a:spcBef>
                <a:spcPts val="0"/>
              </a:spcBef>
              <a:buNone/>
              <a:defRPr/>
            </a:pPr>
            <a:r>
              <a:rPr lang="en-US" sz="1400" dirty="0">
                <a:solidFill>
                  <a:schemeClr val="tx1"/>
                </a:solidFill>
                <a:latin typeface="+mj-lt"/>
              </a:rPr>
              <a:t>Low-latency, streaming transcription </a:t>
            </a:r>
          </a:p>
          <a:p>
            <a:pPr marL="0" indent="0" fontAlgn="b">
              <a:buNone/>
              <a:defRPr/>
            </a:pPr>
            <a:endParaRPr lang="en-US" sz="800" dirty="0">
              <a:solidFill>
                <a:schemeClr val="tx1"/>
              </a:solidFill>
            </a:endParaRPr>
          </a:p>
          <a:p>
            <a:pPr marL="0" indent="0" fontAlgn="b">
              <a:buNone/>
              <a:defRPr/>
            </a:pPr>
            <a:r>
              <a:rPr lang="en-US" sz="1400" b="1" kern="0" dirty="0">
                <a:solidFill>
                  <a:schemeClr val="tx1"/>
                </a:solidFill>
                <a:cs typeface="ヒラギノ角ゴ Pro W3"/>
              </a:rPr>
              <a:t>Why is it unique?</a:t>
            </a:r>
            <a:endParaRPr lang="en-US" sz="1400" dirty="0">
              <a:solidFill>
                <a:schemeClr val="tx1"/>
              </a:solidFill>
            </a:endParaRPr>
          </a:p>
          <a:p>
            <a:pPr marL="0" indent="0" fontAlgn="b">
              <a:spcBef>
                <a:spcPts val="0"/>
              </a:spcBef>
              <a:buNone/>
              <a:defRPr/>
            </a:pPr>
            <a:r>
              <a:rPr lang="en-US" sz="1400" dirty="0">
                <a:solidFill>
                  <a:schemeClr val="tx1"/>
                </a:solidFill>
              </a:rPr>
              <a:t>Unique combination of breadth of language support, specific Telephony model support, and ease of contracting and use through Bluemix</a:t>
            </a:r>
          </a:p>
          <a:p>
            <a:pPr marL="0" indent="0" fontAlgn="b">
              <a:buNone/>
              <a:defRPr/>
            </a:pPr>
            <a:endParaRPr lang="en-US" sz="800" dirty="0">
              <a:solidFill>
                <a:schemeClr val="tx1"/>
              </a:solidFill>
            </a:endParaRPr>
          </a:p>
          <a:p>
            <a:pPr marL="0" indent="0" fontAlgn="b">
              <a:buNone/>
              <a:defRPr/>
            </a:pPr>
            <a:r>
              <a:rPr lang="en-US" sz="1400" b="1" kern="0" dirty="0">
                <a:solidFill>
                  <a:schemeClr val="tx1"/>
                </a:solidFill>
                <a:cs typeface="ヒラギノ角ゴ Pro W3"/>
              </a:rPr>
              <a:t>What languages and features are supported?</a:t>
            </a:r>
          </a:p>
          <a:p>
            <a:pPr>
              <a:spcBef>
                <a:spcPts val="0"/>
              </a:spcBef>
              <a:defRPr/>
            </a:pPr>
            <a:r>
              <a:rPr lang="en-US" sz="1400" dirty="0">
                <a:solidFill>
                  <a:schemeClr val="tx1"/>
                </a:solidFill>
              </a:rPr>
              <a:t>English (US), Spanish, Japanese</a:t>
            </a:r>
          </a:p>
          <a:p>
            <a:pPr>
              <a:spcBef>
                <a:spcPts val="100"/>
              </a:spcBef>
              <a:defRPr/>
            </a:pPr>
            <a:r>
              <a:rPr lang="en-US" sz="1400" dirty="0">
                <a:solidFill>
                  <a:schemeClr val="tx1"/>
                </a:solidFill>
              </a:rPr>
              <a:t>Wideband and Telephony models</a:t>
            </a:r>
          </a:p>
          <a:p>
            <a:pPr>
              <a:spcBef>
                <a:spcPts val="100"/>
              </a:spcBef>
              <a:defRPr/>
            </a:pPr>
            <a:r>
              <a:rPr lang="en-US" sz="1400" dirty="0">
                <a:solidFill>
                  <a:schemeClr val="tx1"/>
                </a:solidFill>
              </a:rPr>
              <a:t>Metadata </a:t>
            </a:r>
            <a:r>
              <a:rPr lang="en-US" sz="1200" dirty="0">
                <a:solidFill>
                  <a:schemeClr val="tx1"/>
                </a:solidFill>
              </a:rPr>
              <a:t>(confidence scores, time offsets, alternate hypotheses)</a:t>
            </a:r>
          </a:p>
          <a:p>
            <a:pPr marL="0" indent="0" fontAlgn="b">
              <a:buNone/>
              <a:defRPr/>
            </a:pPr>
            <a:endParaRPr lang="en-US" sz="800" dirty="0">
              <a:solidFill>
                <a:schemeClr val="tx1"/>
              </a:solidFill>
            </a:endParaRPr>
          </a:p>
          <a:p>
            <a:pPr marL="0" indent="0">
              <a:spcBef>
                <a:spcPts val="100"/>
              </a:spcBef>
              <a:buFontTx/>
              <a:buNone/>
              <a:defRPr/>
            </a:pPr>
            <a:r>
              <a:rPr lang="en-US" sz="1400" b="1" kern="0" dirty="0">
                <a:solidFill>
                  <a:schemeClr val="tx1"/>
                </a:solidFill>
                <a:cs typeface="ヒラギノ角ゴ Pro W3"/>
              </a:rPr>
              <a:t>How does it work?</a:t>
            </a:r>
          </a:p>
          <a:p>
            <a:pPr marL="0" indent="0" fontAlgn="b">
              <a:spcBef>
                <a:spcPts val="0"/>
              </a:spcBef>
              <a:buNone/>
              <a:defRPr/>
            </a:pPr>
            <a:r>
              <a:rPr lang="en-US" altLang="en-US" sz="1400" dirty="0">
                <a:solidFill>
                  <a:schemeClr val="tx1"/>
                </a:solidFill>
              </a:rPr>
              <a:t>In addition to converting a raw audio signal into a best-guess of the words that are being spoken, intelligence about the relevant grammar / how language is used within a specific context is incorporated to generate a more accurate transcription </a:t>
            </a:r>
          </a:p>
          <a:p>
            <a:pPr marL="0" indent="0" fontAlgn="b">
              <a:buNone/>
              <a:defRPr/>
            </a:pPr>
            <a:endParaRPr lang="en-US" altLang="en-US" sz="800" dirty="0">
              <a:solidFill>
                <a:schemeClr val="tx1"/>
              </a:solidFill>
            </a:endParaRPr>
          </a:p>
          <a:p>
            <a:pPr marL="0" indent="0" eaLnBrk="0" hangingPunct="0">
              <a:spcBef>
                <a:spcPts val="100"/>
              </a:spcBef>
              <a:buFont typeface="Wingdings" pitchFamily="2" charset="2"/>
              <a:buNone/>
              <a:defRPr/>
            </a:pPr>
            <a:r>
              <a:rPr lang="en-US" altLang="en-US" sz="1400" b="1" kern="0" dirty="0">
                <a:solidFill>
                  <a:schemeClr val="tx1"/>
                </a:solidFill>
              </a:rPr>
              <a:t>Example Use Cases</a:t>
            </a:r>
            <a:endParaRPr lang="en-US" altLang="en-US" sz="1400" kern="0" dirty="0">
              <a:solidFill>
                <a:schemeClr val="tx1"/>
              </a:solidFill>
            </a:endParaRPr>
          </a:p>
          <a:p>
            <a:pPr marL="173038" indent="-173038" fontAlgn="b">
              <a:spcBef>
                <a:spcPts val="0"/>
              </a:spcBef>
              <a:buFont typeface="Arial"/>
              <a:buChar char="•"/>
              <a:defRPr/>
            </a:pPr>
            <a:r>
              <a:rPr lang="en-US" altLang="en-US" sz="1400" dirty="0">
                <a:solidFill>
                  <a:schemeClr val="tx1"/>
                </a:solidFill>
              </a:rPr>
              <a:t>Call center – recorded audio transcription</a:t>
            </a:r>
            <a:endParaRPr lang="en-US" altLang="en-US" sz="1400" dirty="0">
              <a:solidFill>
                <a:srgbClr val="FF0000"/>
              </a:solidFill>
            </a:endParaRPr>
          </a:p>
          <a:p>
            <a:pPr marL="173038" indent="-173038" fontAlgn="b">
              <a:buFont typeface="Arial"/>
              <a:buChar char="•"/>
              <a:defRPr/>
            </a:pPr>
            <a:r>
              <a:rPr lang="en-US" altLang="en-US" sz="1400" dirty="0">
                <a:solidFill>
                  <a:schemeClr val="tx1"/>
                </a:solidFill>
              </a:rPr>
              <a:t>Voice-control of devices or applications</a:t>
            </a:r>
          </a:p>
          <a:p>
            <a:pPr marL="173038" indent="-173038" fontAlgn="b">
              <a:buFont typeface="Arial"/>
              <a:buChar char="•"/>
              <a:defRPr/>
            </a:pPr>
            <a:r>
              <a:rPr lang="en-US" altLang="en-US" sz="1400" dirty="0">
                <a:solidFill>
                  <a:schemeClr val="tx1"/>
                </a:solidFill>
              </a:rPr>
              <a:t>Transcription of meetings, lectures and conference calls </a:t>
            </a:r>
          </a:p>
          <a:p>
            <a:pPr marL="173038" indent="-173038" fontAlgn="b">
              <a:buFont typeface="Arial"/>
              <a:buChar char="•"/>
              <a:defRPr/>
            </a:pPr>
            <a:r>
              <a:rPr lang="en-US" altLang="en-US" sz="1400" dirty="0">
                <a:solidFill>
                  <a:schemeClr val="tx1"/>
                </a:solidFill>
              </a:rPr>
              <a:t>Dictation of emails.    Mobile apps. </a:t>
            </a:r>
          </a:p>
        </p:txBody>
      </p:sp>
      <p:pic>
        <p:nvPicPr>
          <p:cNvPr id="6" name="Picture 5" descr="stt-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977449"/>
            <a:ext cx="1371600" cy="1371600"/>
          </a:xfrm>
          <a:prstGeom prst="rect">
            <a:avLst/>
          </a:prstGeom>
        </p:spPr>
      </p:pic>
      <p:pic>
        <p:nvPicPr>
          <p:cNvPr id="9" name="Picture 8" descr="Screen Shot 2015-01-14 at 5.11.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2458135"/>
            <a:ext cx="3236235" cy="2185049"/>
          </a:xfrm>
          <a:prstGeom prst="rect">
            <a:avLst/>
          </a:prstGeom>
        </p:spPr>
      </p:pic>
      <p:sp>
        <p:nvSpPr>
          <p:cNvPr id="8" name="Content Placeholder 2"/>
          <p:cNvSpPr txBox="1">
            <a:spLocks/>
          </p:cNvSpPr>
          <p:nvPr/>
        </p:nvSpPr>
        <p:spPr bwMode="auto">
          <a:xfrm>
            <a:off x="5179435" y="4893406"/>
            <a:ext cx="3957638" cy="58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7475" indent="-117475" algn="l" rtl="0" eaLnBrk="1" fontAlgn="base" hangingPunct="1">
              <a:spcBef>
                <a:spcPct val="20000"/>
              </a:spcBef>
              <a:spcAft>
                <a:spcPct val="0"/>
              </a:spcAft>
              <a:buClr>
                <a:schemeClr val="tx1"/>
              </a:buClr>
              <a:buFont typeface="Wingdings" pitchFamily="2" charset="2"/>
              <a:buChar char="§"/>
              <a:defRPr sz="2000" b="0" i="0">
                <a:solidFill>
                  <a:srgbClr val="000000"/>
                </a:solidFill>
                <a:latin typeface="+mn-lt"/>
                <a:ea typeface="MS PGothic" pitchFamily="34" charset="-128"/>
                <a:cs typeface="Helvetica Neue Light"/>
              </a:defRPr>
            </a:lvl1pPr>
            <a:lvl2pPr marL="401638" indent="-169863" algn="l" rtl="0" eaLnBrk="1" fontAlgn="base" hangingPunct="1">
              <a:spcBef>
                <a:spcPct val="20000"/>
              </a:spcBef>
              <a:spcAft>
                <a:spcPct val="0"/>
              </a:spcAft>
              <a:buClr>
                <a:schemeClr val="tx1"/>
              </a:buClr>
              <a:buFont typeface="Wingdings" pitchFamily="2" charset="2"/>
              <a:buChar char="§"/>
              <a:defRPr b="0" i="0">
                <a:solidFill>
                  <a:schemeClr val="tx1"/>
                </a:solidFill>
                <a:latin typeface="+mn-lt"/>
                <a:ea typeface="MS PGothic" pitchFamily="34" charset="-128"/>
                <a:cs typeface="Helvetica Neue Light"/>
              </a:defRPr>
            </a:lvl2pPr>
            <a:lvl3pPr marL="6302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3pPr>
            <a:lvl4pPr marL="8588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4pPr>
            <a:lvl5pPr marL="1087438" indent="-114300" algn="l" rtl="0" eaLnBrk="1" fontAlgn="base" hangingPunct="1">
              <a:spcBef>
                <a:spcPct val="20000"/>
              </a:spcBef>
              <a:spcAft>
                <a:spcPct val="0"/>
              </a:spcAft>
              <a:buClr>
                <a:schemeClr val="tx1"/>
              </a:buClr>
              <a:buFont typeface="Wingdings" pitchFamily="2" charset="2"/>
              <a:buChar char="§"/>
              <a:defRPr sz="1200" b="0" i="0">
                <a:solidFill>
                  <a:schemeClr val="tx1"/>
                </a:solidFill>
                <a:latin typeface="+mn-lt"/>
                <a:ea typeface="MS PGothic" pitchFamily="34" charset="-128"/>
                <a:cs typeface="Helvetica Neue Light"/>
              </a:defRPr>
            </a:lvl5pPr>
            <a:lvl6pPr marL="15446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6pPr>
            <a:lvl7pPr marL="20018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7pPr>
            <a:lvl8pPr marL="24590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8pPr>
            <a:lvl9pPr marL="29162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9pPr>
          </a:lstStyle>
          <a:p>
            <a:pPr marL="0" indent="0" fontAlgn="b">
              <a:buNone/>
              <a:defRPr/>
            </a:pPr>
            <a:r>
              <a:rPr lang="en-US" altLang="ja-JP" sz="1400" b="1" kern="0" dirty="0">
                <a:solidFill>
                  <a:schemeClr val="tx1"/>
                </a:solidFill>
              </a:rPr>
              <a:t>Resources</a:t>
            </a:r>
          </a:p>
          <a:p>
            <a:pPr marL="173038" indent="-173038" fontAlgn="b">
              <a:spcBef>
                <a:spcPts val="0"/>
              </a:spcBef>
              <a:buFont typeface="Arial"/>
              <a:buChar char="•"/>
              <a:defRPr/>
            </a:pPr>
            <a:r>
              <a:rPr lang="en-US" altLang="en-US" sz="1400" dirty="0">
                <a:solidFill>
                  <a:schemeClr val="tx1"/>
                </a:solidFill>
                <a:cs typeface="MS PGothic" charset="0"/>
              </a:rPr>
              <a:t>Blog: </a:t>
            </a:r>
            <a:r>
              <a:rPr lang="en-US" altLang="en-US" sz="1400" dirty="0">
                <a:solidFill>
                  <a:schemeClr val="tx1"/>
                </a:solidFill>
                <a:cs typeface="MS PGothic" charset="0"/>
                <a:hlinkClick r:id="rId5"/>
              </a:rPr>
              <a:t>IBM Watson announces breakthrough in Conversational Speech </a:t>
            </a:r>
            <a:endParaRPr lang="en-US" altLang="en-US" sz="1400" dirty="0">
              <a:solidFill>
                <a:schemeClr val="tx1"/>
              </a:solidFill>
              <a:cs typeface="MS PGothic" charset="0"/>
            </a:endParaRPr>
          </a:p>
          <a:p>
            <a:pPr marL="173038" indent="-173038" fontAlgn="b">
              <a:spcBef>
                <a:spcPts val="0"/>
              </a:spcBef>
              <a:buFont typeface="Arial"/>
              <a:buChar char="•"/>
              <a:defRPr/>
            </a:pPr>
            <a:r>
              <a:rPr lang="en-US" altLang="en-US" sz="1400" dirty="0">
                <a:solidFill>
                  <a:schemeClr val="tx1"/>
                </a:solidFill>
                <a:cs typeface="MS PGothic" charset="0"/>
              </a:rPr>
              <a:t>Paper: </a:t>
            </a:r>
            <a:r>
              <a:rPr lang="en-US" altLang="en-US" sz="1400" dirty="0">
                <a:solidFill>
                  <a:schemeClr val="tx1"/>
                </a:solidFill>
                <a:cs typeface="MS PGothic" charset="0"/>
                <a:hlinkClick r:id="rId6"/>
              </a:rPr>
              <a:t>The IBM 2015 English Conversational Telephone Speech Recognition System</a:t>
            </a:r>
            <a:endParaRPr lang="en-US" altLang="en-US" sz="1400" dirty="0">
              <a:solidFill>
                <a:schemeClr val="tx1"/>
              </a:solidFill>
              <a:cs typeface="MS PGothic" charset="0"/>
            </a:endParaRPr>
          </a:p>
          <a:p>
            <a:pPr marL="173038" indent="-173038" fontAlgn="b">
              <a:spcBef>
                <a:spcPts val="0"/>
              </a:spcBef>
              <a:buFont typeface="Arial"/>
              <a:buChar char="•"/>
              <a:defRPr/>
            </a:pPr>
            <a:r>
              <a:rPr lang="en-US" altLang="en-US" sz="1400" dirty="0">
                <a:solidFill>
                  <a:schemeClr val="tx1"/>
                </a:solidFill>
                <a:cs typeface="MS PGothic" charset="0"/>
              </a:rPr>
              <a:t>Blog - Initial announcement - </a:t>
            </a:r>
            <a:r>
              <a:rPr lang="en-US" altLang="en-US" sz="1400" dirty="0">
                <a:solidFill>
                  <a:schemeClr val="tx1"/>
                </a:solidFill>
                <a:cs typeface="MS PGothic" charset="0"/>
                <a:hlinkClick r:id="rId7"/>
              </a:rPr>
              <a:t>IBM Watson now brings cognitive speech capabilities to developers</a:t>
            </a:r>
            <a:endParaRPr lang="en-US" altLang="en-US" sz="1400" dirty="0">
              <a:cs typeface="MS PGothic" charset="0"/>
            </a:endParaRPr>
          </a:p>
          <a:p>
            <a:pPr marL="173038" indent="-173038" fontAlgn="b">
              <a:buFont typeface="Arial"/>
              <a:buChar char="•"/>
              <a:defRPr/>
            </a:pPr>
            <a:endParaRPr lang="en-US" altLang="en-US" sz="1400" dirty="0">
              <a:solidFill>
                <a:schemeClr val="tx1"/>
              </a:solidFill>
              <a:cs typeface="MS PGothic" charset="0"/>
            </a:endParaRPr>
          </a:p>
          <a:p>
            <a:pPr marL="285750" lvl="1" indent="-114300" fontAlgn="b">
              <a:buFont typeface="Arial"/>
              <a:buChar char="•"/>
              <a:defRPr/>
            </a:pPr>
            <a:r>
              <a:rPr lang="en-US" altLang="en-US" sz="1200" dirty="0">
                <a:cs typeface="MS PGothic" charset="0"/>
              </a:rPr>
              <a:t>Discusses the technology behind the capability</a:t>
            </a:r>
          </a:p>
          <a:p>
            <a:pPr marL="173038" indent="-173038" fontAlgn="b">
              <a:buFont typeface="Arial"/>
              <a:buChar char="•"/>
              <a:defRPr/>
            </a:pPr>
            <a:endParaRPr lang="en-US" altLang="ja-JP" sz="1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874405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7"/>
          </a:xfrm>
        </p:spPr>
        <p:txBody>
          <a:bodyPr/>
          <a:lstStyle/>
          <a:p>
            <a:r>
              <a:rPr lang="en-US" dirty="0"/>
              <a:t>Text to Speech</a:t>
            </a:r>
          </a:p>
        </p:txBody>
      </p:sp>
      <p:sp>
        <p:nvSpPr>
          <p:cNvPr id="3" name="Slide Number Placeholder 2"/>
          <p:cNvSpPr>
            <a:spLocks noGrp="1"/>
          </p:cNvSpPr>
          <p:nvPr>
            <p:ph type="sldNum" sz="quarter" idx="10"/>
          </p:nvPr>
        </p:nvSpPr>
        <p:spPr/>
        <p:txBody>
          <a:bodyPr/>
          <a:lstStyle/>
          <a:p>
            <a:pPr>
              <a:defRPr/>
            </a:pPr>
            <a:fld id="{A2126C08-0857-2D41-BE0E-203B6D2A17B2}" type="slidenum">
              <a:rPr lang="en-US" smtClean="0"/>
              <a:pPr>
                <a:defRPr/>
              </a:pPr>
              <a:t>25</a:t>
            </a:fld>
            <a:endParaRPr lang="en-US" dirty="0"/>
          </a:p>
        </p:txBody>
      </p:sp>
      <p:sp>
        <p:nvSpPr>
          <p:cNvPr id="4" name="Content Placeholder 2"/>
          <p:cNvSpPr txBox="1">
            <a:spLocks/>
          </p:cNvSpPr>
          <p:nvPr/>
        </p:nvSpPr>
        <p:spPr bwMode="auto">
          <a:xfrm>
            <a:off x="399014" y="1317049"/>
            <a:ext cx="41862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7475" indent="-117475" algn="l" rtl="0" eaLnBrk="1" fontAlgn="base" hangingPunct="1">
              <a:spcBef>
                <a:spcPct val="20000"/>
              </a:spcBef>
              <a:spcAft>
                <a:spcPct val="0"/>
              </a:spcAft>
              <a:buClr>
                <a:schemeClr val="tx1"/>
              </a:buClr>
              <a:buFont typeface="Wingdings" pitchFamily="2" charset="2"/>
              <a:buChar char="§"/>
              <a:defRPr sz="2000" b="0" i="0">
                <a:solidFill>
                  <a:srgbClr val="000000"/>
                </a:solidFill>
                <a:latin typeface="+mn-lt"/>
                <a:ea typeface="MS PGothic" pitchFamily="34" charset="-128"/>
                <a:cs typeface="Helvetica Neue Light"/>
              </a:defRPr>
            </a:lvl1pPr>
            <a:lvl2pPr marL="401638" indent="-169863" algn="l" rtl="0" eaLnBrk="1" fontAlgn="base" hangingPunct="1">
              <a:spcBef>
                <a:spcPct val="20000"/>
              </a:spcBef>
              <a:spcAft>
                <a:spcPct val="0"/>
              </a:spcAft>
              <a:buClr>
                <a:schemeClr val="tx1"/>
              </a:buClr>
              <a:buFont typeface="Wingdings" pitchFamily="2" charset="2"/>
              <a:buChar char="§"/>
              <a:defRPr b="0" i="0">
                <a:solidFill>
                  <a:schemeClr val="tx1"/>
                </a:solidFill>
                <a:latin typeface="+mn-lt"/>
                <a:ea typeface="MS PGothic" pitchFamily="34" charset="-128"/>
                <a:cs typeface="Helvetica Neue Light"/>
              </a:defRPr>
            </a:lvl2pPr>
            <a:lvl3pPr marL="6302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3pPr>
            <a:lvl4pPr marL="8588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4pPr>
            <a:lvl5pPr marL="1087438" indent="-114300" algn="l" rtl="0" eaLnBrk="1" fontAlgn="base" hangingPunct="1">
              <a:spcBef>
                <a:spcPct val="20000"/>
              </a:spcBef>
              <a:spcAft>
                <a:spcPct val="0"/>
              </a:spcAft>
              <a:buClr>
                <a:schemeClr val="tx1"/>
              </a:buClr>
              <a:buFont typeface="Wingdings" pitchFamily="2" charset="2"/>
              <a:buChar char="§"/>
              <a:defRPr sz="1200" b="0" i="0">
                <a:solidFill>
                  <a:schemeClr val="tx1"/>
                </a:solidFill>
                <a:latin typeface="+mn-lt"/>
                <a:ea typeface="MS PGothic" pitchFamily="34" charset="-128"/>
                <a:cs typeface="Helvetica Neue Light"/>
              </a:defRPr>
            </a:lvl5pPr>
            <a:lvl6pPr marL="15446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6pPr>
            <a:lvl7pPr marL="20018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7pPr>
            <a:lvl8pPr marL="24590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8pPr>
            <a:lvl9pPr marL="29162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9pPr>
          </a:lstStyle>
          <a:p>
            <a:pPr marL="0" indent="0">
              <a:spcBef>
                <a:spcPts val="100"/>
              </a:spcBef>
              <a:buFontTx/>
              <a:buNone/>
              <a:defRPr/>
            </a:pPr>
            <a:r>
              <a:rPr lang="en-US" sz="1400" b="1" kern="0" dirty="0">
                <a:solidFill>
                  <a:schemeClr val="tx1"/>
                </a:solidFill>
                <a:cs typeface="ヒラギノ角ゴ Pro W3"/>
              </a:rPr>
              <a:t>What is it?</a:t>
            </a:r>
          </a:p>
          <a:p>
            <a:pPr marL="0" indent="0" fontAlgn="b">
              <a:buNone/>
              <a:defRPr/>
            </a:pPr>
            <a:r>
              <a:rPr lang="en-US" sz="1400" dirty="0">
                <a:solidFill>
                  <a:schemeClr val="tx1"/>
                </a:solidFill>
              </a:rPr>
              <a:t>Generates an audio file that has a verbal representation of the input text – complete with appropriate cadence and intonation.</a:t>
            </a:r>
          </a:p>
          <a:p>
            <a:pPr marL="0" indent="0" fontAlgn="b">
              <a:buNone/>
              <a:defRPr/>
            </a:pPr>
            <a:endParaRPr lang="en-US" sz="1200" dirty="0">
              <a:solidFill>
                <a:schemeClr val="tx1"/>
              </a:solidFill>
              <a:latin typeface="Calibri" panose="020F0502020204030204" pitchFamily="34" charset="0"/>
            </a:endParaRPr>
          </a:p>
          <a:p>
            <a:pPr marL="0" indent="0">
              <a:spcBef>
                <a:spcPts val="100"/>
              </a:spcBef>
              <a:buNone/>
              <a:defRPr/>
            </a:pPr>
            <a:r>
              <a:rPr lang="en-US" sz="1400" b="1" kern="0" dirty="0">
                <a:solidFill>
                  <a:schemeClr val="tx1"/>
                </a:solidFill>
                <a:cs typeface="ヒラギノ角ゴ Pro W3"/>
              </a:rPr>
              <a:t>Why is it unique?</a:t>
            </a:r>
          </a:p>
          <a:p>
            <a:pPr marL="0" indent="0" fontAlgn="b">
              <a:buNone/>
              <a:defRPr/>
            </a:pPr>
            <a:r>
              <a:rPr lang="en-US" sz="1400" dirty="0">
                <a:solidFill>
                  <a:schemeClr val="tx1"/>
                </a:solidFill>
              </a:rPr>
              <a:t>One of the most natural-sounding and easy to use APIs on the market.</a:t>
            </a:r>
          </a:p>
          <a:p>
            <a:pPr marL="0" indent="0" fontAlgn="b">
              <a:buNone/>
              <a:defRPr/>
            </a:pPr>
            <a:endParaRPr lang="en-US" sz="1200" b="1" kern="0" dirty="0">
              <a:solidFill>
                <a:schemeClr val="tx1"/>
              </a:solidFill>
              <a:cs typeface="ヒラギノ角ゴ Pro W3"/>
            </a:endParaRPr>
          </a:p>
          <a:p>
            <a:pPr marL="0" indent="0">
              <a:spcBef>
                <a:spcPts val="100"/>
              </a:spcBef>
              <a:buFontTx/>
              <a:buNone/>
              <a:defRPr/>
            </a:pPr>
            <a:r>
              <a:rPr lang="en-US" sz="1400" b="1" kern="0" dirty="0">
                <a:solidFill>
                  <a:schemeClr val="tx1"/>
                </a:solidFill>
                <a:cs typeface="ヒラギノ角ゴ Pro W3"/>
              </a:rPr>
              <a:t>How does it work?</a:t>
            </a:r>
          </a:p>
          <a:p>
            <a:pPr marL="173038" indent="-173038" fontAlgn="b">
              <a:buFont typeface="Arial"/>
              <a:buChar char="•"/>
              <a:defRPr/>
            </a:pPr>
            <a:r>
              <a:rPr lang="en-US" sz="1400" dirty="0">
                <a:solidFill>
                  <a:schemeClr val="tx1"/>
                </a:solidFill>
              </a:rPr>
              <a:t>Converts textual input into speech.  Supports: </a:t>
            </a:r>
          </a:p>
          <a:p>
            <a:pPr marL="173038" indent="-173038" fontAlgn="b">
              <a:buFont typeface="Arial"/>
              <a:buChar char="•"/>
              <a:defRPr/>
            </a:pPr>
            <a:r>
              <a:rPr lang="en-US" sz="1400" dirty="0">
                <a:solidFill>
                  <a:schemeClr val="tx1"/>
                </a:solidFill>
              </a:rPr>
              <a:t>Multiple voices in US English, UK English, Spanish, French, Italian, and German</a:t>
            </a:r>
          </a:p>
          <a:p>
            <a:pPr marL="173038" indent="-173038" fontAlgn="b">
              <a:buFont typeface="Arial"/>
              <a:buChar char="•"/>
              <a:defRPr/>
            </a:pPr>
            <a:r>
              <a:rPr lang="en-US" sz="1400" dirty="0">
                <a:solidFill>
                  <a:schemeClr val="tx1"/>
                </a:solidFill>
              </a:rPr>
              <a:t>A subset of SSML (Speech Synthesis Markup Language)</a:t>
            </a:r>
          </a:p>
          <a:p>
            <a:pPr marL="173038" indent="-173038" fontAlgn="b">
              <a:buFont typeface="Arial"/>
              <a:buChar char="•"/>
              <a:defRPr/>
            </a:pPr>
            <a:r>
              <a:rPr lang="en-US" sz="1400" dirty="0">
                <a:solidFill>
                  <a:schemeClr val="tx1"/>
                </a:solidFill>
              </a:rPr>
              <a:t>Improved programming support for applications that reside outside of Bluemix</a:t>
            </a:r>
          </a:p>
          <a:p>
            <a:pPr marL="0" indent="0" fontAlgn="b">
              <a:buNone/>
              <a:defRPr/>
            </a:pPr>
            <a:endParaRPr lang="en-US" altLang="en-US" sz="1200" b="1" kern="0" dirty="0">
              <a:solidFill>
                <a:schemeClr val="tx1"/>
              </a:solidFill>
              <a:latin typeface="Calibri" panose="020F0502020204030204" pitchFamily="34" charset="0"/>
            </a:endParaRPr>
          </a:p>
          <a:p>
            <a:pPr marL="0" indent="0" fontAlgn="b">
              <a:buNone/>
              <a:defRPr/>
            </a:pPr>
            <a:r>
              <a:rPr lang="en-US" altLang="en-US" sz="1400" b="1" kern="0" dirty="0">
                <a:solidFill>
                  <a:schemeClr val="tx1"/>
                </a:solidFill>
              </a:rPr>
              <a:t>Example Use Cases</a:t>
            </a:r>
            <a:endParaRPr lang="en-US" altLang="en-US" sz="1400" kern="0" dirty="0">
              <a:solidFill>
                <a:schemeClr val="tx1"/>
              </a:solidFill>
            </a:endParaRPr>
          </a:p>
          <a:p>
            <a:pPr marL="173038" indent="-173038" fontAlgn="b">
              <a:buFont typeface="Arial"/>
              <a:buChar char="•"/>
              <a:defRPr/>
            </a:pPr>
            <a:r>
              <a:rPr lang="en-US" altLang="ja-JP" sz="1400" dirty="0">
                <a:solidFill>
                  <a:schemeClr val="tx1"/>
                </a:solidFill>
              </a:rPr>
              <a:t>Mobile apps.</a:t>
            </a:r>
          </a:p>
          <a:p>
            <a:pPr marL="173038" indent="-173038" fontAlgn="b">
              <a:buFont typeface="Arial"/>
              <a:buChar char="•"/>
              <a:defRPr/>
            </a:pPr>
            <a:r>
              <a:rPr lang="en-US" altLang="ja-JP" sz="1400" dirty="0">
                <a:solidFill>
                  <a:schemeClr val="tx1"/>
                </a:solidFill>
              </a:rPr>
              <a:t>Assistance tools for the vision-impaired. </a:t>
            </a:r>
          </a:p>
          <a:p>
            <a:pPr marL="173038" indent="-173038" fontAlgn="b">
              <a:buFont typeface="Arial"/>
              <a:buChar char="•"/>
              <a:defRPr/>
            </a:pPr>
            <a:r>
              <a:rPr lang="en-US" altLang="ja-JP" sz="1400" dirty="0">
                <a:solidFill>
                  <a:schemeClr val="tx1"/>
                </a:solidFill>
              </a:rPr>
              <a:t>Read texts / emails aloud. </a:t>
            </a:r>
          </a:p>
          <a:p>
            <a:pPr marL="173038" indent="-173038" fontAlgn="b">
              <a:buFont typeface="Arial"/>
              <a:buChar char="•"/>
              <a:defRPr/>
            </a:pPr>
            <a:endParaRPr lang="en-US" altLang="ja-JP" sz="1400" dirty="0">
              <a:solidFill>
                <a:schemeClr val="tx1"/>
              </a:solidFill>
              <a:latin typeface="Calibri" panose="020F0502020204030204" pitchFamily="34" charset="0"/>
            </a:endParaRPr>
          </a:p>
        </p:txBody>
      </p:sp>
      <p:pic>
        <p:nvPicPr>
          <p:cNvPr id="8" name="Picture 7" descr="tts-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304" y="1131231"/>
            <a:ext cx="1371600" cy="1371600"/>
          </a:xfrm>
          <a:prstGeom prst="rect">
            <a:avLst/>
          </a:prstGeom>
        </p:spPr>
      </p:pic>
      <p:pic>
        <p:nvPicPr>
          <p:cNvPr id="9" name="Picture 8" descr="Screen Shot 2015-01-14 at 5.1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874346"/>
            <a:ext cx="3217082" cy="1907736"/>
          </a:xfrm>
          <a:prstGeom prst="rect">
            <a:avLst/>
          </a:prstGeom>
        </p:spPr>
      </p:pic>
      <p:sp>
        <p:nvSpPr>
          <p:cNvPr id="10" name="Content Placeholder 2"/>
          <p:cNvSpPr txBox="1">
            <a:spLocks/>
          </p:cNvSpPr>
          <p:nvPr/>
        </p:nvSpPr>
        <p:spPr bwMode="auto">
          <a:xfrm>
            <a:off x="5143500" y="5029200"/>
            <a:ext cx="3957638" cy="58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7475" indent="-117475" algn="l" rtl="0" eaLnBrk="1" fontAlgn="base" hangingPunct="1">
              <a:spcBef>
                <a:spcPct val="20000"/>
              </a:spcBef>
              <a:spcAft>
                <a:spcPct val="0"/>
              </a:spcAft>
              <a:buClr>
                <a:schemeClr val="tx1"/>
              </a:buClr>
              <a:buFont typeface="Wingdings" pitchFamily="2" charset="2"/>
              <a:buChar char="§"/>
              <a:defRPr sz="2000" b="0" i="0">
                <a:solidFill>
                  <a:srgbClr val="000000"/>
                </a:solidFill>
                <a:latin typeface="+mn-lt"/>
                <a:ea typeface="MS PGothic" pitchFamily="34" charset="-128"/>
                <a:cs typeface="Helvetica Neue Light"/>
              </a:defRPr>
            </a:lvl1pPr>
            <a:lvl2pPr marL="401638" indent="-169863" algn="l" rtl="0" eaLnBrk="1" fontAlgn="base" hangingPunct="1">
              <a:spcBef>
                <a:spcPct val="20000"/>
              </a:spcBef>
              <a:spcAft>
                <a:spcPct val="0"/>
              </a:spcAft>
              <a:buClr>
                <a:schemeClr val="tx1"/>
              </a:buClr>
              <a:buFont typeface="Wingdings" pitchFamily="2" charset="2"/>
              <a:buChar char="§"/>
              <a:defRPr b="0" i="0">
                <a:solidFill>
                  <a:schemeClr val="tx1"/>
                </a:solidFill>
                <a:latin typeface="+mn-lt"/>
                <a:ea typeface="MS PGothic" pitchFamily="34" charset="-128"/>
                <a:cs typeface="Helvetica Neue Light"/>
              </a:defRPr>
            </a:lvl2pPr>
            <a:lvl3pPr marL="6302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3pPr>
            <a:lvl4pPr marL="8588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4pPr>
            <a:lvl5pPr marL="1087438" indent="-114300" algn="l" rtl="0" eaLnBrk="1" fontAlgn="base" hangingPunct="1">
              <a:spcBef>
                <a:spcPct val="20000"/>
              </a:spcBef>
              <a:spcAft>
                <a:spcPct val="0"/>
              </a:spcAft>
              <a:buClr>
                <a:schemeClr val="tx1"/>
              </a:buClr>
              <a:buFont typeface="Wingdings" pitchFamily="2" charset="2"/>
              <a:buChar char="§"/>
              <a:defRPr sz="1200" b="0" i="0">
                <a:solidFill>
                  <a:schemeClr val="tx1"/>
                </a:solidFill>
                <a:latin typeface="+mn-lt"/>
                <a:ea typeface="MS PGothic" pitchFamily="34" charset="-128"/>
                <a:cs typeface="Helvetica Neue Light"/>
              </a:defRPr>
            </a:lvl5pPr>
            <a:lvl6pPr marL="15446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6pPr>
            <a:lvl7pPr marL="20018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7pPr>
            <a:lvl8pPr marL="24590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8pPr>
            <a:lvl9pPr marL="29162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9pPr>
          </a:lstStyle>
          <a:p>
            <a:pPr marL="0" indent="0" fontAlgn="b">
              <a:buNone/>
              <a:defRPr/>
            </a:pPr>
            <a:r>
              <a:rPr lang="en-US" altLang="ja-JP" sz="1400" b="1" kern="0" dirty="0">
                <a:solidFill>
                  <a:schemeClr val="tx1"/>
                </a:solidFill>
              </a:rPr>
              <a:t>Resources</a:t>
            </a:r>
          </a:p>
          <a:p>
            <a:pPr marL="173038" indent="-173038" fontAlgn="b">
              <a:buFont typeface="Arial"/>
              <a:buChar char="•"/>
              <a:defRPr/>
            </a:pPr>
            <a:r>
              <a:rPr lang="en-US" altLang="en-US" sz="1400" dirty="0">
                <a:solidFill>
                  <a:schemeClr val="tx1"/>
                </a:solidFill>
                <a:cs typeface="MS PGothic" charset="0"/>
                <a:hlinkClick r:id="rId5"/>
              </a:rPr>
              <a:t>IBM Watson now brings cognitive speech capabilities to developers</a:t>
            </a:r>
            <a:endParaRPr lang="en-US" altLang="en-US" sz="1400" dirty="0">
              <a:solidFill>
                <a:schemeClr val="tx1"/>
              </a:solidFill>
              <a:cs typeface="MS PGothic" charset="0"/>
            </a:endParaRPr>
          </a:p>
          <a:p>
            <a:pPr marL="285750" lvl="1" indent="-114300" fontAlgn="b">
              <a:buFont typeface="Arial"/>
              <a:buChar char="•"/>
              <a:defRPr/>
            </a:pPr>
            <a:r>
              <a:rPr lang="en-US" altLang="en-US" sz="1200" dirty="0">
                <a:cs typeface="MS PGothic" charset="0"/>
              </a:rPr>
              <a:t>Discusses the technology behind the capability</a:t>
            </a:r>
          </a:p>
          <a:p>
            <a:pPr marL="173038" indent="-173038" fontAlgn="b">
              <a:buFont typeface="Arial"/>
              <a:buChar char="•"/>
              <a:defRPr/>
            </a:pPr>
            <a:endParaRPr lang="en-US" altLang="ja-JP" sz="1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2133234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457200" y="838200"/>
            <a:ext cx="8229600" cy="579437"/>
          </a:xfrm>
        </p:spPr>
        <p:txBody>
          <a:bodyPr/>
          <a:lstStyle/>
          <a:p>
            <a:r>
              <a:rPr lang="en-US" dirty="0">
                <a:latin typeface="Arial" charset="0"/>
                <a:ea typeface="MS PGothic" charset="0"/>
              </a:rPr>
              <a:t>Concept Insights</a:t>
            </a:r>
          </a:p>
        </p:txBody>
      </p:sp>
      <p:sp>
        <p:nvSpPr>
          <p:cNvPr id="53250" name="Content Placeholder 2"/>
          <p:cNvSpPr>
            <a:spLocks noGrp="1"/>
          </p:cNvSpPr>
          <p:nvPr>
            <p:ph idx="4294967295"/>
          </p:nvPr>
        </p:nvSpPr>
        <p:spPr>
          <a:xfrm>
            <a:off x="533400" y="1447800"/>
            <a:ext cx="4338638" cy="4525962"/>
          </a:xfrm>
          <a:noFill/>
          <a:ln>
            <a:noFill/>
          </a:ln>
        </p:spPr>
        <p:txBody>
          <a:bodyPr/>
          <a:lstStyle/>
          <a:p>
            <a:pPr marL="0" indent="0" eaLnBrk="1" hangingPunct="1">
              <a:spcBef>
                <a:spcPts val="100"/>
              </a:spcBef>
              <a:buClr>
                <a:schemeClr val="tx1"/>
              </a:buClr>
              <a:buFontTx/>
              <a:buNone/>
            </a:pPr>
            <a:r>
              <a:rPr lang="en-US" sz="1400" b="1" kern="0" dirty="0">
                <a:solidFill>
                  <a:schemeClr val="tx1"/>
                </a:solidFill>
                <a:cs typeface="ヒラギノ角ゴ Pro W3"/>
              </a:rPr>
              <a:t>What is it?</a:t>
            </a:r>
          </a:p>
          <a:p>
            <a:pPr marL="0" indent="0" eaLnBrk="1" hangingPunct="1">
              <a:spcBef>
                <a:spcPts val="100"/>
              </a:spcBef>
              <a:buClr>
                <a:schemeClr val="tx1"/>
              </a:buClr>
              <a:buFontTx/>
              <a:buNone/>
            </a:pPr>
            <a:r>
              <a:rPr lang="en-US" sz="1400" kern="0" dirty="0">
                <a:solidFill>
                  <a:schemeClr val="tx1"/>
                </a:solidFill>
                <a:latin typeface="Calibri"/>
                <a:cs typeface="Calibri"/>
              </a:rPr>
              <a:t>Locate relevant documents that may not directly mention your query.</a:t>
            </a:r>
          </a:p>
          <a:p>
            <a:pPr marL="0" indent="0" eaLnBrk="1" hangingPunct="1">
              <a:spcBef>
                <a:spcPts val="100"/>
              </a:spcBef>
              <a:buClr>
                <a:schemeClr val="tx1"/>
              </a:buClr>
              <a:buFontTx/>
              <a:buNone/>
            </a:pPr>
            <a:endParaRPr lang="en-US" sz="1400" b="1" kern="0" dirty="0">
              <a:solidFill>
                <a:schemeClr val="tx1"/>
              </a:solidFill>
              <a:cs typeface="ヒラギノ角ゴ Pro W3"/>
            </a:endParaRPr>
          </a:p>
          <a:p>
            <a:pPr marL="0" indent="0" eaLnBrk="1" hangingPunct="1">
              <a:spcBef>
                <a:spcPts val="100"/>
              </a:spcBef>
              <a:buClr>
                <a:schemeClr val="tx1"/>
              </a:buClr>
              <a:buFontTx/>
              <a:buNone/>
            </a:pPr>
            <a:r>
              <a:rPr lang="en-US" sz="1400" b="1" kern="0" dirty="0">
                <a:solidFill>
                  <a:schemeClr val="tx1"/>
                </a:solidFill>
                <a:cs typeface="ヒラギノ角ゴ Pro W3"/>
              </a:rPr>
              <a:t>How does it work?</a:t>
            </a:r>
          </a:p>
          <a:p>
            <a:pPr marL="0" indent="0" eaLnBrk="1" hangingPunct="1">
              <a:spcBef>
                <a:spcPts val="100"/>
              </a:spcBef>
              <a:buClr>
                <a:schemeClr val="tx1"/>
              </a:buClr>
              <a:buFontTx/>
              <a:buNone/>
            </a:pPr>
            <a:r>
              <a:rPr lang="en-US" sz="1400" kern="0" dirty="0">
                <a:solidFill>
                  <a:schemeClr val="tx1"/>
                </a:solidFill>
                <a:latin typeface="Calibri"/>
                <a:cs typeface="Calibri"/>
              </a:rPr>
              <a:t>M</a:t>
            </a:r>
            <a:r>
              <a:rPr lang="en-US" sz="1400" dirty="0"/>
              <a:t>aps user-input words to the underlying concepts of those words based on training on English Wikipedia data. The service identifies explicit links when an input document directly mentions a concept, and implicit links when relevant concepts that are not directly mentioned. </a:t>
            </a:r>
          </a:p>
          <a:p>
            <a:pPr marL="0" indent="0" eaLnBrk="1" hangingPunct="1">
              <a:spcBef>
                <a:spcPts val="100"/>
              </a:spcBef>
              <a:buClr>
                <a:schemeClr val="tx1"/>
              </a:buClr>
              <a:buFontTx/>
              <a:buNone/>
            </a:pPr>
            <a:endParaRPr lang="en-US" altLang="en-US" sz="1400" b="1" kern="0" dirty="0">
              <a:solidFill>
                <a:schemeClr val="tx1"/>
              </a:solidFill>
              <a:cs typeface="ヒラギノ角ゴ Pro W3"/>
            </a:endParaRPr>
          </a:p>
          <a:p>
            <a:pPr marL="0" indent="0" eaLnBrk="1" hangingPunct="1">
              <a:spcBef>
                <a:spcPts val="100"/>
              </a:spcBef>
              <a:buClr>
                <a:schemeClr val="tx1"/>
              </a:buClr>
              <a:buFontTx/>
              <a:buNone/>
            </a:pPr>
            <a:r>
              <a:rPr lang="en-US" altLang="en-US" sz="1400" b="1" kern="0" dirty="0">
                <a:solidFill>
                  <a:schemeClr val="tx1"/>
                </a:solidFill>
                <a:cs typeface="ヒラギノ角ゴ Pro W3"/>
              </a:rPr>
              <a:t>Example Use Cases</a:t>
            </a:r>
          </a:p>
          <a:p>
            <a:pPr eaLnBrk="1" hangingPunct="1">
              <a:spcBef>
                <a:spcPts val="100"/>
              </a:spcBef>
              <a:buClr>
                <a:schemeClr val="tx1"/>
              </a:buClr>
            </a:pPr>
            <a:r>
              <a:rPr lang="en-US" sz="1400" kern="0" dirty="0">
                <a:solidFill>
                  <a:schemeClr val="tx1"/>
                </a:solidFill>
                <a:latin typeface="Calibri"/>
                <a:cs typeface="Calibri"/>
              </a:rPr>
              <a:t>A legal firm could utilize this service to identify cases which may be related to the case in question</a:t>
            </a:r>
            <a:endParaRPr lang="en-US" sz="1400" b="1" kern="0" dirty="0">
              <a:solidFill>
                <a:schemeClr val="tx1"/>
              </a:solidFill>
              <a:cs typeface="ヒラギノ角ゴ Pro W3"/>
            </a:endParaRPr>
          </a:p>
          <a:p>
            <a:pPr eaLnBrk="1" hangingPunct="1">
              <a:spcBef>
                <a:spcPts val="100"/>
              </a:spcBef>
              <a:buClr>
                <a:schemeClr val="tx1"/>
              </a:buClr>
            </a:pPr>
            <a:r>
              <a:rPr lang="en-US" altLang="en-US" sz="1400" kern="0" dirty="0">
                <a:solidFill>
                  <a:schemeClr val="tx1"/>
                </a:solidFill>
                <a:latin typeface="Calibri"/>
                <a:cs typeface="Calibri"/>
              </a:rPr>
              <a:t>Improve engagement on any external website </a:t>
            </a:r>
            <a:endParaRPr lang="en-US" altLang="ja-JP" sz="1400" kern="0" dirty="0">
              <a:solidFill>
                <a:schemeClr val="tx1"/>
              </a:solidFill>
              <a:latin typeface="Calibri"/>
              <a:cs typeface="Calibri"/>
            </a:endParaRPr>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54335"/>
          <a:stretch/>
        </p:blipFill>
        <p:spPr>
          <a:xfrm>
            <a:off x="5562600" y="1752600"/>
            <a:ext cx="3426126" cy="4114800"/>
          </a:xfrm>
          <a:prstGeom prst="rect">
            <a:avLst/>
          </a:prstGeom>
        </p:spPr>
      </p:pic>
    </p:spTree>
    <p:extLst>
      <p:ext uri="{BB962C8B-B14F-4D97-AF65-F5344CB8AC3E}">
        <p14:creationId xmlns:p14="http://schemas.microsoft.com/office/powerpoint/2010/main" val="3608972786"/>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p:cNvPicPr>
            <a:picLocks noChangeAspect="1"/>
          </p:cNvPicPr>
          <p:nvPr/>
        </p:nvPicPr>
        <p:blipFill>
          <a:blip r:embed="rId3"/>
          <a:srcRect/>
          <a:stretch>
            <a:fillRect/>
          </a:stretch>
        </p:blipFill>
        <p:spPr bwMode="auto">
          <a:xfrm>
            <a:off x="6019800" y="3505200"/>
            <a:ext cx="2971800" cy="2770091"/>
          </a:xfrm>
          <a:prstGeom prst="rect">
            <a:avLst/>
          </a:prstGeom>
          <a:noFill/>
          <a:ln w="9525">
            <a:noFill/>
            <a:miter lim="800000"/>
            <a:headEnd/>
            <a:tailEnd/>
          </a:ln>
          <a:scene3d>
            <a:camera prst="perspectiveLeft" fov="2700000">
              <a:rot lat="0" lon="1200000" rev="0"/>
            </a:camera>
            <a:lightRig rig="threePt" dir="t"/>
          </a:scene3d>
          <a:sp3d>
            <a:bevelT/>
          </a:sp3d>
        </p:spPr>
      </p:pic>
      <p:sp>
        <p:nvSpPr>
          <p:cNvPr id="17410" name="TextBox 3"/>
          <p:cNvSpPr txBox="1">
            <a:spLocks noChangeArrowheads="1"/>
          </p:cNvSpPr>
          <p:nvPr/>
        </p:nvSpPr>
        <p:spPr bwMode="auto">
          <a:xfrm>
            <a:off x="3949700" y="164623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100">
                <a:solidFill>
                  <a:schemeClr val="bg1"/>
                </a:solidFill>
                <a:latin typeface="Wingdings" panose="05000000000000000000" pitchFamily="2" charset="2"/>
              </a:rPr>
              <a:t></a:t>
            </a:r>
            <a:endParaRPr lang="en-US" altLang="en-US" sz="1100">
              <a:solidFill>
                <a:schemeClr val="bg1"/>
              </a:solidFill>
              <a:latin typeface="Helvetica" panose="020B0604020202020204" pitchFamily="34" charset="0"/>
            </a:endParaRPr>
          </a:p>
        </p:txBody>
      </p:sp>
      <p:sp>
        <p:nvSpPr>
          <p:cNvPr id="17411" name="TextBox 4"/>
          <p:cNvSpPr txBox="1">
            <a:spLocks noChangeArrowheads="1"/>
          </p:cNvSpPr>
          <p:nvPr/>
        </p:nvSpPr>
        <p:spPr bwMode="auto">
          <a:xfrm>
            <a:off x="3641725" y="1863725"/>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100">
                <a:solidFill>
                  <a:schemeClr val="bg1"/>
                </a:solidFill>
                <a:latin typeface="Wingdings" panose="05000000000000000000" pitchFamily="2" charset="2"/>
              </a:rPr>
              <a:t></a:t>
            </a:r>
            <a:endParaRPr lang="en-US" altLang="en-US" sz="1100">
              <a:solidFill>
                <a:schemeClr val="bg1"/>
              </a:solidFill>
              <a:latin typeface="Helvetica" panose="020B0604020202020204" pitchFamily="34" charset="0"/>
            </a:endParaRPr>
          </a:p>
        </p:txBody>
      </p:sp>
      <p:sp>
        <p:nvSpPr>
          <p:cNvPr id="17412" name="TextBox 5"/>
          <p:cNvSpPr txBox="1">
            <a:spLocks noChangeArrowheads="1"/>
          </p:cNvSpPr>
          <p:nvPr/>
        </p:nvSpPr>
        <p:spPr bwMode="auto">
          <a:xfrm>
            <a:off x="5189538" y="1781175"/>
            <a:ext cx="2492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100">
                <a:solidFill>
                  <a:schemeClr val="bg1"/>
                </a:solidFill>
                <a:latin typeface="Wingdings" panose="05000000000000000000" pitchFamily="2" charset="2"/>
              </a:rPr>
              <a:t></a:t>
            </a:r>
            <a:endParaRPr lang="en-US" altLang="en-US" sz="1100">
              <a:solidFill>
                <a:schemeClr val="bg1"/>
              </a:solidFill>
              <a:latin typeface="Helvetica" panose="020B0604020202020204" pitchFamily="34" charset="0"/>
            </a:endParaRPr>
          </a:p>
        </p:txBody>
      </p:sp>
      <p:sp>
        <p:nvSpPr>
          <p:cNvPr id="17413" name="TextBox 6"/>
          <p:cNvSpPr txBox="1">
            <a:spLocks noChangeArrowheads="1"/>
          </p:cNvSpPr>
          <p:nvPr/>
        </p:nvSpPr>
        <p:spPr bwMode="auto">
          <a:xfrm>
            <a:off x="5089525" y="158908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100">
                <a:solidFill>
                  <a:schemeClr val="bg1"/>
                </a:solidFill>
                <a:latin typeface="Wingdings" panose="05000000000000000000" pitchFamily="2" charset="2"/>
              </a:rPr>
              <a:t></a:t>
            </a:r>
            <a:endParaRPr lang="en-US" altLang="en-US" sz="1100">
              <a:solidFill>
                <a:schemeClr val="bg1"/>
              </a:solidFill>
              <a:latin typeface="Helvetica" panose="020B0604020202020204" pitchFamily="34" charset="0"/>
            </a:endParaRPr>
          </a:p>
        </p:txBody>
      </p:sp>
      <p:sp>
        <p:nvSpPr>
          <p:cNvPr id="8" name="Title 1"/>
          <p:cNvSpPr>
            <a:spLocks noGrp="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a:defRPr/>
            </a:pPr>
            <a:r>
              <a:rPr lang="en-US" dirty="0"/>
              <a:t>AlchemyLanguage</a:t>
            </a:r>
          </a:p>
        </p:txBody>
      </p:sp>
      <p:sp>
        <p:nvSpPr>
          <p:cNvPr id="2" name="Freeform 1"/>
          <p:cNvSpPr>
            <a:spLocks/>
          </p:cNvSpPr>
          <p:nvPr/>
        </p:nvSpPr>
        <p:spPr bwMode="auto">
          <a:xfrm>
            <a:off x="4425950" y="2663825"/>
            <a:ext cx="3114675" cy="2743200"/>
          </a:xfrm>
          <a:custGeom>
            <a:avLst/>
            <a:gdLst>
              <a:gd name="T0" fmla="*/ 3057210 w 3115734"/>
              <a:gd name="T1" fmla="*/ 2743200 h 2743200"/>
              <a:gd name="T2" fmla="*/ 0 w 3115734"/>
              <a:gd name="T3" fmla="*/ 1174044 h 2743200"/>
              <a:gd name="T4" fmla="*/ 834810 w 3115734"/>
              <a:gd name="T5" fmla="*/ 0 h 2743200"/>
              <a:gd name="T6" fmla="*/ 3113616 w 3115734"/>
              <a:gd name="T7" fmla="*/ 2607733 h 2743200"/>
              <a:gd name="T8" fmla="*/ 3057210 w 3115734"/>
              <a:gd name="T9" fmla="*/ 274320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5734" h="2743200">
                <a:moveTo>
                  <a:pt x="3059289" y="2743200"/>
                </a:moveTo>
                <a:lnTo>
                  <a:pt x="0" y="1174044"/>
                </a:lnTo>
                <a:lnTo>
                  <a:pt x="835378" y="0"/>
                </a:lnTo>
                <a:lnTo>
                  <a:pt x="3115734" y="2607733"/>
                </a:lnTo>
                <a:lnTo>
                  <a:pt x="3059289" y="2743200"/>
                </a:lnTo>
                <a:close/>
              </a:path>
            </a:pathLst>
          </a:custGeom>
          <a:gradFill rotWithShape="1">
            <a:gsLst>
              <a:gs pos="0">
                <a:srgbClr val="D1E7FF"/>
              </a:gs>
              <a:gs pos="100000">
                <a:srgbClr val="00B2EF"/>
              </a:gs>
            </a:gsLst>
            <a:lin ang="5400000"/>
          </a:gra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1273" name="Content Placeholder 2"/>
          <p:cNvSpPr txBox="1">
            <a:spLocks/>
          </p:cNvSpPr>
          <p:nvPr/>
        </p:nvSpPr>
        <p:spPr bwMode="auto">
          <a:xfrm>
            <a:off x="355600" y="1524000"/>
            <a:ext cx="3810000" cy="4572000"/>
          </a:xfrm>
          <a:prstGeom prst="rect">
            <a:avLst/>
          </a:prstGeom>
          <a:noFill/>
          <a:ln>
            <a:noFill/>
          </a:ln>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ts val="100"/>
              </a:spcBef>
              <a:buClr>
                <a:schemeClr val="tx1"/>
              </a:buClr>
              <a:buFontTx/>
              <a:buNone/>
              <a:defRPr/>
            </a:pPr>
            <a:r>
              <a:rPr lang="en-US" altLang="en-US" sz="1600" b="1" dirty="0">
                <a:latin typeface="+mn-lt"/>
                <a:ea typeface="MS PGothic" pitchFamily="34" charset="-128"/>
              </a:rPr>
              <a:t>What is it?</a:t>
            </a:r>
          </a:p>
          <a:p>
            <a:pPr eaLnBrk="1" fontAlgn="b" hangingPunct="1">
              <a:lnSpc>
                <a:spcPct val="100000"/>
              </a:lnSpc>
              <a:buClr>
                <a:schemeClr val="tx1"/>
              </a:buClr>
              <a:buFontTx/>
              <a:buNone/>
              <a:defRPr/>
            </a:pPr>
            <a:r>
              <a:rPr lang="en-US" altLang="en-US" sz="1600" dirty="0">
                <a:latin typeface="+mn-lt"/>
                <a:ea typeface="MS PGothic" pitchFamily="34" charset="-128"/>
              </a:rPr>
              <a:t>Twelve APIs for text analysis, each of which uses sophisticated natural language processing techniques to analyze content and add semantic information</a:t>
            </a:r>
          </a:p>
          <a:p>
            <a:pPr eaLnBrk="1" fontAlgn="b" hangingPunct="1">
              <a:lnSpc>
                <a:spcPct val="100000"/>
              </a:lnSpc>
              <a:buClr>
                <a:schemeClr val="tx1"/>
              </a:buClr>
              <a:buFontTx/>
              <a:buNone/>
              <a:defRPr/>
            </a:pPr>
            <a:endParaRPr lang="en-US" altLang="en-US" sz="800" dirty="0">
              <a:latin typeface="+mn-lt"/>
              <a:ea typeface="MS PGothic" pitchFamily="34" charset="-128"/>
            </a:endParaRPr>
          </a:p>
          <a:p>
            <a:pPr eaLnBrk="1" fontAlgn="b" hangingPunct="1">
              <a:lnSpc>
                <a:spcPct val="100000"/>
              </a:lnSpc>
              <a:buClr>
                <a:schemeClr val="tx1"/>
              </a:buClr>
              <a:buFontTx/>
              <a:buNone/>
              <a:defRPr/>
            </a:pPr>
            <a:r>
              <a:rPr lang="en-US" altLang="en-US" sz="1600" b="1" dirty="0">
                <a:latin typeface="+mn-lt"/>
                <a:ea typeface="MS PGothic" pitchFamily="34" charset="-128"/>
              </a:rPr>
              <a:t>How does it work? </a:t>
            </a:r>
          </a:p>
          <a:p>
            <a:pPr eaLnBrk="1" fontAlgn="b" hangingPunct="1">
              <a:lnSpc>
                <a:spcPct val="100000"/>
              </a:lnSpc>
              <a:buClr>
                <a:schemeClr val="tx1"/>
              </a:buClr>
              <a:buFontTx/>
              <a:buNone/>
              <a:defRPr/>
            </a:pPr>
            <a:r>
              <a:rPr lang="en-US" altLang="en-US" sz="1600" dirty="0">
                <a:latin typeface="+mn-lt"/>
                <a:ea typeface="MS PGothic" pitchFamily="34" charset="-128"/>
                <a:sym typeface="Helvetica Light"/>
              </a:rPr>
              <a:t>Advanced deep learning techniques power web services such as sentiment analysis, entity extraction, keyword extraction, content tagging and more for holistic insights. </a:t>
            </a:r>
          </a:p>
          <a:p>
            <a:pPr eaLnBrk="1" fontAlgn="b" hangingPunct="1">
              <a:lnSpc>
                <a:spcPct val="100000"/>
              </a:lnSpc>
              <a:buClr>
                <a:schemeClr val="tx1"/>
              </a:buClr>
              <a:buFontTx/>
              <a:buNone/>
              <a:defRPr/>
            </a:pPr>
            <a:endParaRPr lang="en-US" altLang="en-US" sz="800" dirty="0">
              <a:latin typeface="+mn-lt"/>
              <a:ea typeface="MS PGothic" pitchFamily="34" charset="-128"/>
              <a:sym typeface="Helvetica Light"/>
            </a:endParaRPr>
          </a:p>
          <a:p>
            <a:pPr eaLnBrk="1" fontAlgn="b" hangingPunct="1">
              <a:lnSpc>
                <a:spcPct val="100000"/>
              </a:lnSpc>
              <a:buClr>
                <a:schemeClr val="tx1"/>
              </a:buClr>
              <a:buFontTx/>
              <a:buNone/>
              <a:defRPr/>
            </a:pPr>
            <a:r>
              <a:rPr lang="en-US" altLang="en-US" sz="1600" b="1" dirty="0">
                <a:ea typeface="MS PGothic" pitchFamily="34" charset="-128"/>
              </a:rPr>
              <a:t>Example Use Cases</a:t>
            </a:r>
          </a:p>
          <a:p>
            <a:pPr indent="-173038">
              <a:defRPr/>
            </a:pPr>
            <a:r>
              <a:rPr lang="en-US" sz="1600" dirty="0"/>
              <a:t>Content aggregation</a:t>
            </a:r>
          </a:p>
          <a:p>
            <a:pPr indent="-173038">
              <a:defRPr/>
            </a:pPr>
            <a:r>
              <a:rPr lang="en-US" sz="1600" dirty="0"/>
              <a:t>Twitter sentiment analysis </a:t>
            </a:r>
          </a:p>
          <a:p>
            <a:pPr indent="-173038">
              <a:defRPr/>
            </a:pPr>
            <a:r>
              <a:rPr lang="en-US" sz="1600" dirty="0"/>
              <a:t>Business intelligence </a:t>
            </a:r>
          </a:p>
          <a:p>
            <a:pPr indent="-173038">
              <a:defRPr/>
            </a:pPr>
            <a:r>
              <a:rPr lang="en-US" sz="1600" dirty="0"/>
              <a:t>Content discovery</a:t>
            </a:r>
          </a:p>
          <a:p>
            <a:pPr indent="-173038">
              <a:defRPr/>
            </a:pPr>
            <a:endParaRPr lang="en-US" sz="1600" dirty="0"/>
          </a:p>
          <a:p>
            <a:pPr eaLnBrk="1" fontAlgn="b" hangingPunct="1">
              <a:lnSpc>
                <a:spcPct val="100000"/>
              </a:lnSpc>
              <a:buClr>
                <a:schemeClr val="tx1"/>
              </a:buClr>
              <a:buFontTx/>
              <a:buNone/>
              <a:defRPr/>
            </a:pPr>
            <a:endParaRPr lang="en-US" altLang="en-US" sz="1600" dirty="0">
              <a:latin typeface="+mn-lt"/>
              <a:ea typeface="MS PGothic" pitchFamily="34" charset="-128"/>
            </a:endParaRPr>
          </a:p>
        </p:txBody>
      </p:sp>
      <p:sp>
        <p:nvSpPr>
          <p:cNvPr id="14" name="Oval 13"/>
          <p:cNvSpPr>
            <a:spLocks noChangeArrowheads="1"/>
          </p:cNvSpPr>
          <p:nvPr/>
        </p:nvSpPr>
        <p:spPr bwMode="auto">
          <a:xfrm>
            <a:off x="4038600" y="2438400"/>
            <a:ext cx="1524000" cy="1524000"/>
          </a:xfrm>
          <a:prstGeom prst="ellipse">
            <a:avLst/>
          </a:prstGeom>
          <a:solidFill>
            <a:srgbClr val="0050A6"/>
          </a:solidFill>
          <a:ln w="9525">
            <a:solidFill>
              <a:srgbClr val="89C53A"/>
            </a:solidFill>
            <a:round/>
            <a:headEnd/>
            <a:tailEnd/>
          </a:ln>
          <a:effectLst>
            <a:outerShdw blurRad="40000" dist="23000" dir="5400000" rotWithShape="0">
              <a:srgbClr val="808080">
                <a:alpha val="34998"/>
              </a:srgbClr>
            </a:outerShdw>
          </a:effectLst>
        </p:spPr>
        <p:txBody>
          <a:bodyPr anchor="ctr"/>
          <a:lstStyle/>
          <a:p>
            <a:pPr algn="ctr">
              <a:defRPr/>
            </a:pPr>
            <a:endParaRPr lang="en-US" dirty="0">
              <a:solidFill>
                <a:schemeClr val="lt1"/>
              </a:solidFill>
              <a:latin typeface="+mn-lt"/>
              <a:ea typeface="+mn-ea"/>
            </a:endParaRPr>
          </a:p>
        </p:txBody>
      </p:sp>
      <p:pic>
        <p:nvPicPr>
          <p:cNvPr id="17418" name="Picture 10" descr="Alchemy ne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667000"/>
            <a:ext cx="91440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ooter Placeholder 2"/>
          <p:cNvSpPr>
            <a:spLocks noGrp="1"/>
          </p:cNvSpPr>
          <p:nvPr>
            <p:ph type="ftr" sz="quarter" idx="10"/>
          </p:nvPr>
        </p:nvSpPr>
        <p:spPr>
          <a:xfrm>
            <a:off x="76200" y="6613525"/>
            <a:ext cx="3352800" cy="2444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r>
              <a:rPr lang="en-US" altLang="en-US"/>
              <a:t>© 2015 International Business Machines Corporation</a:t>
            </a:r>
          </a:p>
        </p:txBody>
      </p:sp>
      <p:sp>
        <p:nvSpPr>
          <p:cNvPr id="15" name="Text Placeholder 2"/>
          <p:cNvSpPr txBox="1">
            <a:spLocks/>
          </p:cNvSpPr>
          <p:nvPr/>
        </p:nvSpPr>
        <p:spPr>
          <a:xfrm>
            <a:off x="5280025" y="819680"/>
            <a:ext cx="2041525" cy="4529666"/>
          </a:xfrm>
          <a:prstGeom prst="rect">
            <a:avLst/>
          </a:prstGeom>
        </p:spPr>
        <p:txBody>
          <a:bodyPr>
            <a:normAutofit/>
          </a:bodyPr>
          <a:lstStyle>
            <a:lvl1pPr marL="225425" indent="-225425" algn="l" rtl="0" eaLnBrk="0" fontAlgn="base" hangingPunct="0">
              <a:lnSpc>
                <a:spcPct val="110000"/>
              </a:lnSpc>
              <a:spcBef>
                <a:spcPct val="20000"/>
              </a:spcBef>
              <a:spcAft>
                <a:spcPct val="0"/>
              </a:spcAft>
              <a:buChar char="•"/>
              <a:defRPr sz="2000">
                <a:solidFill>
                  <a:schemeClr val="tx1"/>
                </a:solidFill>
                <a:latin typeface="+mn-lt"/>
                <a:ea typeface="+mn-ea"/>
                <a:cs typeface="ヒラギノ角ゴ Pro W3" charset="0"/>
              </a:defRPr>
            </a:lvl1pPr>
            <a:lvl2pPr marL="463550" indent="-123825" algn="l" rtl="0" eaLnBrk="0" fontAlgn="base" hangingPunct="0">
              <a:spcBef>
                <a:spcPct val="20000"/>
              </a:spcBef>
              <a:spcAft>
                <a:spcPct val="0"/>
              </a:spcAft>
              <a:buChar char="•"/>
              <a:defRPr sz="2000">
                <a:solidFill>
                  <a:schemeClr val="bg1"/>
                </a:solidFill>
                <a:latin typeface="+mn-lt"/>
                <a:ea typeface="+mn-ea"/>
                <a:cs typeface="ヒラギノ角ゴ Pro W3"/>
              </a:defRPr>
            </a:lvl2pPr>
            <a:lvl3pPr marL="801688" indent="-223838" algn="l" rtl="0" eaLnBrk="0" fontAlgn="base" hangingPunct="0">
              <a:lnSpc>
                <a:spcPct val="110000"/>
              </a:lnSpc>
              <a:spcBef>
                <a:spcPct val="20000"/>
              </a:spcBef>
              <a:spcAft>
                <a:spcPct val="0"/>
              </a:spcAft>
              <a:buFont typeface="Arial" charset="0"/>
              <a:buChar char="–"/>
              <a:defRPr sz="20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har char="–"/>
              <a:defRPr sz="2800">
                <a:solidFill>
                  <a:schemeClr val="bg1"/>
                </a:solidFill>
                <a:latin typeface="+mn-lt"/>
                <a:ea typeface="+mn-ea"/>
                <a:cs typeface="ヒラギノ角ゴ Pro W3"/>
              </a:defRPr>
            </a:lvl4pPr>
            <a:lvl5pPr marL="2057400" indent="-228600" algn="l" rtl="0" eaLnBrk="0" fontAlgn="base" hangingPunct="0">
              <a:spcBef>
                <a:spcPct val="20000"/>
              </a:spcBef>
              <a:spcAft>
                <a:spcPct val="0"/>
              </a:spcAft>
              <a:buChar char="»"/>
              <a:defRPr sz="2800">
                <a:solidFill>
                  <a:schemeClr val="bg1"/>
                </a:solidFill>
                <a:latin typeface="+mn-lt"/>
                <a:ea typeface="+mn-ea"/>
                <a:cs typeface="ヒラギノ角ゴ Pro W3"/>
              </a:defRPr>
            </a:lvl5pPr>
            <a:lvl6pPr marL="2514600" indent="-228600" algn="l" rtl="0" fontAlgn="base">
              <a:spcBef>
                <a:spcPct val="20000"/>
              </a:spcBef>
              <a:spcAft>
                <a:spcPct val="0"/>
              </a:spcAft>
              <a:buChar char="»"/>
              <a:defRPr sz="2800">
                <a:solidFill>
                  <a:schemeClr val="bg1"/>
                </a:solidFill>
                <a:latin typeface="+mn-lt"/>
                <a:ea typeface="+mn-ea"/>
              </a:defRPr>
            </a:lvl6pPr>
            <a:lvl7pPr marL="2971800" indent="-228600" algn="l" rtl="0" fontAlgn="base">
              <a:spcBef>
                <a:spcPct val="20000"/>
              </a:spcBef>
              <a:spcAft>
                <a:spcPct val="0"/>
              </a:spcAft>
              <a:buChar char="»"/>
              <a:defRPr sz="2800">
                <a:solidFill>
                  <a:schemeClr val="bg1"/>
                </a:solidFill>
                <a:latin typeface="+mn-lt"/>
                <a:ea typeface="+mn-ea"/>
              </a:defRPr>
            </a:lvl7pPr>
            <a:lvl8pPr marL="3429000" indent="-228600" algn="l" rtl="0" fontAlgn="base">
              <a:spcBef>
                <a:spcPct val="20000"/>
              </a:spcBef>
              <a:spcAft>
                <a:spcPct val="0"/>
              </a:spcAft>
              <a:buChar char="»"/>
              <a:defRPr sz="2800">
                <a:solidFill>
                  <a:schemeClr val="bg1"/>
                </a:solidFill>
                <a:latin typeface="+mn-lt"/>
                <a:ea typeface="+mn-ea"/>
              </a:defRPr>
            </a:lvl8pPr>
            <a:lvl9pPr marL="3886200" indent="-228600" algn="l" rtl="0" fontAlgn="base">
              <a:spcBef>
                <a:spcPct val="20000"/>
              </a:spcBef>
              <a:spcAft>
                <a:spcPct val="0"/>
              </a:spcAft>
              <a:buChar char="»"/>
              <a:defRPr sz="2800">
                <a:solidFill>
                  <a:schemeClr val="bg1"/>
                </a:solidFill>
                <a:latin typeface="+mn-lt"/>
                <a:ea typeface="+mn-ea"/>
              </a:defRPr>
            </a:lvl9pPr>
          </a:lstStyle>
          <a:p>
            <a:pPr marL="0" indent="0">
              <a:buFontTx/>
              <a:buNone/>
            </a:pPr>
            <a:r>
              <a:rPr lang="en-US" sz="1400" kern="0" dirty="0">
                <a:solidFill>
                  <a:srgbClr val="FFFFFF"/>
                </a:solidFill>
              </a:rPr>
              <a:t>Entity Extraction</a:t>
            </a:r>
          </a:p>
          <a:p>
            <a:pPr marL="0" indent="0">
              <a:buFontTx/>
              <a:buNone/>
            </a:pPr>
            <a:r>
              <a:rPr lang="en-US" sz="1400" kern="0" dirty="0">
                <a:solidFill>
                  <a:srgbClr val="FFFFFF"/>
                </a:solidFill>
              </a:rPr>
              <a:t>Sentiment Analysis</a:t>
            </a:r>
          </a:p>
          <a:p>
            <a:pPr marL="0" indent="0">
              <a:buFontTx/>
              <a:buNone/>
            </a:pPr>
            <a:r>
              <a:rPr lang="en-US" sz="1400" kern="0" dirty="0">
                <a:solidFill>
                  <a:srgbClr val="FFFFFF"/>
                </a:solidFill>
              </a:rPr>
              <a:t>Keyword Extraction</a:t>
            </a:r>
          </a:p>
          <a:p>
            <a:pPr marL="0" indent="0">
              <a:buFontTx/>
              <a:buNone/>
            </a:pPr>
            <a:r>
              <a:rPr lang="en-US" sz="1400" kern="0" dirty="0">
                <a:solidFill>
                  <a:srgbClr val="FFFFFF"/>
                </a:solidFill>
              </a:rPr>
              <a:t>Concept Tagging</a:t>
            </a:r>
          </a:p>
          <a:p>
            <a:pPr marL="0" indent="0">
              <a:buFontTx/>
              <a:buNone/>
            </a:pPr>
            <a:r>
              <a:rPr lang="en-US" sz="1400" kern="0" dirty="0">
                <a:solidFill>
                  <a:srgbClr val="FFFFFF"/>
                </a:solidFill>
              </a:rPr>
              <a:t>Relationship Extraction</a:t>
            </a:r>
          </a:p>
          <a:p>
            <a:pPr marL="0" indent="0">
              <a:buFontTx/>
              <a:buNone/>
            </a:pPr>
            <a:r>
              <a:rPr lang="en-US" sz="1400" kern="0" dirty="0">
                <a:solidFill>
                  <a:srgbClr val="FFFFFF"/>
                </a:solidFill>
              </a:rPr>
              <a:t>Taxonomy Classification</a:t>
            </a:r>
          </a:p>
        </p:txBody>
      </p:sp>
      <p:sp>
        <p:nvSpPr>
          <p:cNvPr id="16" name="Text Placeholder 2"/>
          <p:cNvSpPr txBox="1">
            <a:spLocks/>
          </p:cNvSpPr>
          <p:nvPr/>
        </p:nvSpPr>
        <p:spPr>
          <a:xfrm>
            <a:off x="7245350" y="786185"/>
            <a:ext cx="2041525" cy="4529666"/>
          </a:xfrm>
          <a:prstGeom prst="rect">
            <a:avLst/>
          </a:prstGeom>
        </p:spPr>
        <p:txBody>
          <a:bodyPr>
            <a:normAutofit/>
          </a:bodyPr>
          <a:lstStyle>
            <a:lvl1pPr marL="225425" indent="-225425" algn="l" rtl="0" eaLnBrk="0" fontAlgn="base" hangingPunct="0">
              <a:lnSpc>
                <a:spcPct val="110000"/>
              </a:lnSpc>
              <a:spcBef>
                <a:spcPct val="20000"/>
              </a:spcBef>
              <a:spcAft>
                <a:spcPct val="0"/>
              </a:spcAft>
              <a:buChar char="•"/>
              <a:defRPr sz="2000">
                <a:solidFill>
                  <a:schemeClr val="tx1"/>
                </a:solidFill>
                <a:latin typeface="+mn-lt"/>
                <a:ea typeface="+mn-ea"/>
                <a:cs typeface="ヒラギノ角ゴ Pro W3" charset="0"/>
              </a:defRPr>
            </a:lvl1pPr>
            <a:lvl2pPr marL="463550" indent="-123825" algn="l" rtl="0" eaLnBrk="0" fontAlgn="base" hangingPunct="0">
              <a:spcBef>
                <a:spcPct val="20000"/>
              </a:spcBef>
              <a:spcAft>
                <a:spcPct val="0"/>
              </a:spcAft>
              <a:buChar char="•"/>
              <a:defRPr sz="2000">
                <a:solidFill>
                  <a:schemeClr val="bg1"/>
                </a:solidFill>
                <a:latin typeface="+mn-lt"/>
                <a:ea typeface="+mn-ea"/>
                <a:cs typeface="ヒラギノ角ゴ Pro W3"/>
              </a:defRPr>
            </a:lvl2pPr>
            <a:lvl3pPr marL="801688" indent="-223838" algn="l" rtl="0" eaLnBrk="0" fontAlgn="base" hangingPunct="0">
              <a:lnSpc>
                <a:spcPct val="110000"/>
              </a:lnSpc>
              <a:spcBef>
                <a:spcPct val="20000"/>
              </a:spcBef>
              <a:spcAft>
                <a:spcPct val="0"/>
              </a:spcAft>
              <a:buFont typeface="Arial" charset="0"/>
              <a:buChar char="–"/>
              <a:defRPr sz="20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har char="–"/>
              <a:defRPr sz="2800">
                <a:solidFill>
                  <a:schemeClr val="bg1"/>
                </a:solidFill>
                <a:latin typeface="+mn-lt"/>
                <a:ea typeface="+mn-ea"/>
                <a:cs typeface="ヒラギノ角ゴ Pro W3"/>
              </a:defRPr>
            </a:lvl4pPr>
            <a:lvl5pPr marL="2057400" indent="-228600" algn="l" rtl="0" eaLnBrk="0" fontAlgn="base" hangingPunct="0">
              <a:spcBef>
                <a:spcPct val="20000"/>
              </a:spcBef>
              <a:spcAft>
                <a:spcPct val="0"/>
              </a:spcAft>
              <a:buChar char="»"/>
              <a:defRPr sz="2800">
                <a:solidFill>
                  <a:schemeClr val="bg1"/>
                </a:solidFill>
                <a:latin typeface="+mn-lt"/>
                <a:ea typeface="+mn-ea"/>
                <a:cs typeface="ヒラギノ角ゴ Pro W3"/>
              </a:defRPr>
            </a:lvl5pPr>
            <a:lvl6pPr marL="2514600" indent="-228600" algn="l" rtl="0" fontAlgn="base">
              <a:spcBef>
                <a:spcPct val="20000"/>
              </a:spcBef>
              <a:spcAft>
                <a:spcPct val="0"/>
              </a:spcAft>
              <a:buChar char="»"/>
              <a:defRPr sz="2800">
                <a:solidFill>
                  <a:schemeClr val="bg1"/>
                </a:solidFill>
                <a:latin typeface="+mn-lt"/>
                <a:ea typeface="+mn-ea"/>
              </a:defRPr>
            </a:lvl6pPr>
            <a:lvl7pPr marL="2971800" indent="-228600" algn="l" rtl="0" fontAlgn="base">
              <a:spcBef>
                <a:spcPct val="20000"/>
              </a:spcBef>
              <a:spcAft>
                <a:spcPct val="0"/>
              </a:spcAft>
              <a:buChar char="»"/>
              <a:defRPr sz="2800">
                <a:solidFill>
                  <a:schemeClr val="bg1"/>
                </a:solidFill>
                <a:latin typeface="+mn-lt"/>
                <a:ea typeface="+mn-ea"/>
              </a:defRPr>
            </a:lvl7pPr>
            <a:lvl8pPr marL="3429000" indent="-228600" algn="l" rtl="0" fontAlgn="base">
              <a:spcBef>
                <a:spcPct val="20000"/>
              </a:spcBef>
              <a:spcAft>
                <a:spcPct val="0"/>
              </a:spcAft>
              <a:buChar char="»"/>
              <a:defRPr sz="2800">
                <a:solidFill>
                  <a:schemeClr val="bg1"/>
                </a:solidFill>
                <a:latin typeface="+mn-lt"/>
                <a:ea typeface="+mn-ea"/>
              </a:defRPr>
            </a:lvl8pPr>
            <a:lvl9pPr marL="3886200" indent="-228600" algn="l" rtl="0" fontAlgn="base">
              <a:spcBef>
                <a:spcPct val="20000"/>
              </a:spcBef>
              <a:spcAft>
                <a:spcPct val="0"/>
              </a:spcAft>
              <a:buChar char="»"/>
              <a:defRPr sz="2800">
                <a:solidFill>
                  <a:schemeClr val="bg1"/>
                </a:solidFill>
                <a:latin typeface="+mn-lt"/>
                <a:ea typeface="+mn-ea"/>
              </a:defRPr>
            </a:lvl9pPr>
          </a:lstStyle>
          <a:p>
            <a:pPr marL="0" indent="0">
              <a:buNone/>
            </a:pPr>
            <a:r>
              <a:rPr lang="en-US" sz="1400" kern="0" dirty="0">
                <a:solidFill>
                  <a:srgbClr val="FFFFFF"/>
                </a:solidFill>
              </a:rPr>
              <a:t>Author Extraction</a:t>
            </a:r>
          </a:p>
          <a:p>
            <a:pPr marL="0" indent="0">
              <a:buFontTx/>
              <a:buNone/>
            </a:pPr>
            <a:r>
              <a:rPr lang="en-US" sz="1400" kern="0" dirty="0">
                <a:solidFill>
                  <a:srgbClr val="FFFFFF"/>
                </a:solidFill>
              </a:rPr>
              <a:t>Language Detection</a:t>
            </a:r>
          </a:p>
          <a:p>
            <a:pPr marL="0" indent="0">
              <a:buFontTx/>
              <a:buNone/>
            </a:pPr>
            <a:r>
              <a:rPr lang="en-US" sz="1400" kern="0" dirty="0">
                <a:solidFill>
                  <a:srgbClr val="FFFFFF"/>
                </a:solidFill>
              </a:rPr>
              <a:t>Text Extraction</a:t>
            </a:r>
          </a:p>
          <a:p>
            <a:pPr marL="0" indent="0">
              <a:buFontTx/>
              <a:buNone/>
            </a:pPr>
            <a:r>
              <a:rPr lang="en-US" sz="1400" kern="0" dirty="0" err="1">
                <a:solidFill>
                  <a:srgbClr val="FFFFFF"/>
                </a:solidFill>
              </a:rPr>
              <a:t>Mircoformats</a:t>
            </a:r>
            <a:r>
              <a:rPr lang="en-US" sz="1400" kern="0" dirty="0">
                <a:solidFill>
                  <a:srgbClr val="FFFFFF"/>
                </a:solidFill>
              </a:rPr>
              <a:t> Parsing</a:t>
            </a:r>
          </a:p>
          <a:p>
            <a:pPr marL="0" indent="0">
              <a:buFontTx/>
              <a:buNone/>
            </a:pPr>
            <a:r>
              <a:rPr lang="en-US" sz="1400" kern="0" dirty="0">
                <a:solidFill>
                  <a:srgbClr val="FFFFFF"/>
                </a:solidFill>
              </a:rPr>
              <a:t>Feed Detection</a:t>
            </a:r>
          </a:p>
          <a:p>
            <a:pPr marL="0" indent="0">
              <a:buFontTx/>
              <a:buNone/>
            </a:pPr>
            <a:r>
              <a:rPr lang="en-US" sz="1400" kern="0">
                <a:solidFill>
                  <a:srgbClr val="FFFFFF"/>
                </a:solidFill>
              </a:rPr>
              <a:t>Linked </a:t>
            </a:r>
            <a:r>
              <a:rPr lang="en-US" sz="1400" kern="0" dirty="0">
                <a:solidFill>
                  <a:srgbClr val="FFFFFF"/>
                </a:solidFill>
              </a:rPr>
              <a:t>Data Support</a:t>
            </a:r>
          </a:p>
        </p:txBody>
      </p:sp>
    </p:spTree>
    <p:extLst>
      <p:ext uri="{BB962C8B-B14F-4D97-AF65-F5344CB8AC3E}">
        <p14:creationId xmlns:p14="http://schemas.microsoft.com/office/powerpoint/2010/main" val="4063971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p:cNvPicPr>
            <a:picLocks noChangeAspect="1"/>
          </p:cNvPicPr>
          <p:nvPr/>
        </p:nvPicPr>
        <p:blipFill>
          <a:blip r:embed="rId3"/>
          <a:srcRect/>
          <a:stretch>
            <a:fillRect/>
          </a:stretch>
        </p:blipFill>
        <p:spPr bwMode="auto">
          <a:xfrm>
            <a:off x="6019800" y="3505200"/>
            <a:ext cx="2971800" cy="2770091"/>
          </a:xfrm>
          <a:prstGeom prst="rect">
            <a:avLst/>
          </a:prstGeom>
          <a:noFill/>
          <a:ln w="9525">
            <a:noFill/>
            <a:miter lim="800000"/>
            <a:headEnd/>
            <a:tailEnd/>
          </a:ln>
          <a:scene3d>
            <a:camera prst="perspectiveLeft" fov="2700000">
              <a:rot lat="0" lon="1200000" rev="0"/>
            </a:camera>
            <a:lightRig rig="threePt" dir="t"/>
          </a:scene3d>
          <a:sp3d>
            <a:bevelT/>
          </a:sp3d>
        </p:spPr>
      </p:pic>
      <p:sp>
        <p:nvSpPr>
          <p:cNvPr id="19458" name="TextBox 3"/>
          <p:cNvSpPr txBox="1">
            <a:spLocks noChangeArrowheads="1"/>
          </p:cNvSpPr>
          <p:nvPr/>
        </p:nvSpPr>
        <p:spPr bwMode="auto">
          <a:xfrm>
            <a:off x="3949700" y="164623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100">
                <a:solidFill>
                  <a:schemeClr val="bg1"/>
                </a:solidFill>
                <a:latin typeface="Wingdings" panose="05000000000000000000" pitchFamily="2" charset="2"/>
              </a:rPr>
              <a:t></a:t>
            </a:r>
            <a:endParaRPr lang="en-US" altLang="en-US" sz="1100">
              <a:solidFill>
                <a:schemeClr val="bg1"/>
              </a:solidFill>
              <a:latin typeface="Helvetica" panose="020B0604020202020204" pitchFamily="34" charset="0"/>
            </a:endParaRPr>
          </a:p>
        </p:txBody>
      </p:sp>
      <p:sp>
        <p:nvSpPr>
          <p:cNvPr id="19459" name="TextBox 4"/>
          <p:cNvSpPr txBox="1">
            <a:spLocks noChangeArrowheads="1"/>
          </p:cNvSpPr>
          <p:nvPr/>
        </p:nvSpPr>
        <p:spPr bwMode="auto">
          <a:xfrm>
            <a:off x="3641725" y="1863725"/>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100">
                <a:solidFill>
                  <a:schemeClr val="bg1"/>
                </a:solidFill>
                <a:latin typeface="Wingdings" panose="05000000000000000000" pitchFamily="2" charset="2"/>
              </a:rPr>
              <a:t></a:t>
            </a:r>
            <a:endParaRPr lang="en-US" altLang="en-US" sz="1100">
              <a:solidFill>
                <a:schemeClr val="bg1"/>
              </a:solidFill>
              <a:latin typeface="Helvetica" panose="020B0604020202020204" pitchFamily="34" charset="0"/>
            </a:endParaRPr>
          </a:p>
        </p:txBody>
      </p:sp>
      <p:sp>
        <p:nvSpPr>
          <p:cNvPr id="19460" name="TextBox 5"/>
          <p:cNvSpPr txBox="1">
            <a:spLocks noChangeArrowheads="1"/>
          </p:cNvSpPr>
          <p:nvPr/>
        </p:nvSpPr>
        <p:spPr bwMode="auto">
          <a:xfrm>
            <a:off x="5189538" y="1781175"/>
            <a:ext cx="2492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100">
                <a:solidFill>
                  <a:schemeClr val="bg1"/>
                </a:solidFill>
                <a:latin typeface="Wingdings" panose="05000000000000000000" pitchFamily="2" charset="2"/>
              </a:rPr>
              <a:t></a:t>
            </a:r>
            <a:endParaRPr lang="en-US" altLang="en-US" sz="1100">
              <a:solidFill>
                <a:schemeClr val="bg1"/>
              </a:solidFill>
              <a:latin typeface="Helvetica" panose="020B0604020202020204" pitchFamily="34" charset="0"/>
            </a:endParaRPr>
          </a:p>
        </p:txBody>
      </p:sp>
      <p:sp>
        <p:nvSpPr>
          <p:cNvPr id="19461" name="TextBox 6"/>
          <p:cNvSpPr txBox="1">
            <a:spLocks noChangeArrowheads="1"/>
          </p:cNvSpPr>
          <p:nvPr/>
        </p:nvSpPr>
        <p:spPr bwMode="auto">
          <a:xfrm>
            <a:off x="5089525" y="158908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100">
                <a:solidFill>
                  <a:schemeClr val="bg1"/>
                </a:solidFill>
                <a:latin typeface="Wingdings" panose="05000000000000000000" pitchFamily="2" charset="2"/>
              </a:rPr>
              <a:t></a:t>
            </a:r>
            <a:endParaRPr lang="en-US" altLang="en-US" sz="1100">
              <a:solidFill>
                <a:schemeClr val="bg1"/>
              </a:solidFill>
              <a:latin typeface="Helvetica" panose="020B0604020202020204" pitchFamily="34" charset="0"/>
            </a:endParaRPr>
          </a:p>
        </p:txBody>
      </p:sp>
      <p:sp>
        <p:nvSpPr>
          <p:cNvPr id="8" name="Title 1"/>
          <p:cNvSpPr>
            <a:spLocks noGrp="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pPr>
              <a:defRPr/>
            </a:pPr>
            <a:r>
              <a:rPr lang="en-US" dirty="0"/>
              <a:t>AlchemyVision</a:t>
            </a:r>
          </a:p>
        </p:txBody>
      </p:sp>
      <p:sp>
        <p:nvSpPr>
          <p:cNvPr id="2" name="Freeform 1"/>
          <p:cNvSpPr>
            <a:spLocks/>
          </p:cNvSpPr>
          <p:nvPr/>
        </p:nvSpPr>
        <p:spPr bwMode="auto">
          <a:xfrm>
            <a:off x="4425950" y="2663825"/>
            <a:ext cx="3114675" cy="2743200"/>
          </a:xfrm>
          <a:custGeom>
            <a:avLst/>
            <a:gdLst>
              <a:gd name="T0" fmla="*/ 3057210 w 3115734"/>
              <a:gd name="T1" fmla="*/ 2743200 h 2743200"/>
              <a:gd name="T2" fmla="*/ 0 w 3115734"/>
              <a:gd name="T3" fmla="*/ 1174044 h 2743200"/>
              <a:gd name="T4" fmla="*/ 834810 w 3115734"/>
              <a:gd name="T5" fmla="*/ 0 h 2743200"/>
              <a:gd name="T6" fmla="*/ 3113616 w 3115734"/>
              <a:gd name="T7" fmla="*/ 2607733 h 2743200"/>
              <a:gd name="T8" fmla="*/ 3057210 w 3115734"/>
              <a:gd name="T9" fmla="*/ 2743200 h 2743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15734" h="2743200">
                <a:moveTo>
                  <a:pt x="3059289" y="2743200"/>
                </a:moveTo>
                <a:lnTo>
                  <a:pt x="0" y="1174044"/>
                </a:lnTo>
                <a:lnTo>
                  <a:pt x="835378" y="0"/>
                </a:lnTo>
                <a:lnTo>
                  <a:pt x="3115734" y="2607733"/>
                </a:lnTo>
                <a:lnTo>
                  <a:pt x="3059289" y="2743200"/>
                </a:lnTo>
                <a:close/>
              </a:path>
            </a:pathLst>
          </a:custGeom>
          <a:gradFill rotWithShape="1">
            <a:gsLst>
              <a:gs pos="0">
                <a:srgbClr val="D1E7FF"/>
              </a:gs>
              <a:gs pos="100000">
                <a:srgbClr val="00B2EF"/>
              </a:gs>
            </a:gsLst>
            <a:lin ang="5400000"/>
          </a:gradFill>
          <a:ln>
            <a:noFill/>
          </a:ln>
          <a:effectLst>
            <a:outerShdw blurRad="40000" dist="23000" dir="5400000" rotWithShape="0">
              <a:srgbClr val="000000">
                <a:alpha val="34998"/>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en-US"/>
          </a:p>
        </p:txBody>
      </p:sp>
      <p:sp>
        <p:nvSpPr>
          <p:cNvPr id="19464" name="Content Placeholder 2"/>
          <p:cNvSpPr txBox="1">
            <a:spLocks/>
          </p:cNvSpPr>
          <p:nvPr/>
        </p:nvSpPr>
        <p:spPr bwMode="auto">
          <a:xfrm>
            <a:off x="360363" y="1646238"/>
            <a:ext cx="3810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100"/>
              </a:spcBef>
              <a:buClr>
                <a:schemeClr val="tx1"/>
              </a:buClr>
            </a:pPr>
            <a:r>
              <a:rPr lang="en-US" altLang="en-US" sz="1600" b="1"/>
              <a:t>What is it?</a:t>
            </a:r>
          </a:p>
          <a:p>
            <a:pPr eaLnBrk="1" hangingPunct="1">
              <a:buClr>
                <a:schemeClr val="tx1"/>
              </a:buClr>
            </a:pPr>
            <a:r>
              <a:rPr lang="en-US" altLang="en-US" sz="1600"/>
              <a:t>Automatically extract and tag images to understand a picture’s content and context</a:t>
            </a:r>
          </a:p>
          <a:p>
            <a:pPr eaLnBrk="1" hangingPunct="1">
              <a:buClr>
                <a:schemeClr val="tx1"/>
              </a:buClr>
            </a:pPr>
            <a:endParaRPr lang="en-US" altLang="en-US" sz="800"/>
          </a:p>
          <a:p>
            <a:pPr eaLnBrk="1" fontAlgn="b" hangingPunct="1">
              <a:spcBef>
                <a:spcPct val="20000"/>
              </a:spcBef>
              <a:buClr>
                <a:schemeClr val="tx1"/>
              </a:buClr>
            </a:pPr>
            <a:r>
              <a:rPr lang="en-US" altLang="en-US" sz="1600" b="1"/>
              <a:t>How does it work? </a:t>
            </a:r>
          </a:p>
          <a:p>
            <a:pPr eaLnBrk="1" fontAlgn="b" hangingPunct="1">
              <a:spcBef>
                <a:spcPct val="20000"/>
              </a:spcBef>
              <a:buClr>
                <a:schemeClr val="tx1"/>
              </a:buClr>
            </a:pPr>
            <a:r>
              <a:rPr lang="en-US" altLang="en-US" sz="1600"/>
              <a:t>Uses advanced visual recognition to see complex scenes in their entirety—without needing any textual clues— to understand objects and surroundings</a:t>
            </a:r>
          </a:p>
          <a:p>
            <a:pPr eaLnBrk="1" fontAlgn="b" hangingPunct="1">
              <a:spcBef>
                <a:spcPct val="20000"/>
              </a:spcBef>
              <a:buClr>
                <a:schemeClr val="tx1"/>
              </a:buClr>
            </a:pPr>
            <a:endParaRPr lang="en-US" altLang="en-US" sz="800">
              <a:sym typeface="Helvetica Light" charset="0"/>
            </a:endParaRPr>
          </a:p>
          <a:p>
            <a:pPr eaLnBrk="1" fontAlgn="b" hangingPunct="1">
              <a:spcBef>
                <a:spcPct val="20000"/>
              </a:spcBef>
              <a:buClr>
                <a:schemeClr val="tx1"/>
              </a:buClr>
            </a:pPr>
            <a:r>
              <a:rPr lang="en-US" altLang="en-US" sz="1600" b="1"/>
              <a:t>Example Use Cases</a:t>
            </a:r>
          </a:p>
          <a:p>
            <a:pPr eaLnBrk="1" fontAlgn="b" hangingPunct="1">
              <a:spcBef>
                <a:spcPct val="20000"/>
              </a:spcBef>
              <a:buClr>
                <a:schemeClr val="tx1"/>
              </a:buClr>
              <a:buFontTx/>
              <a:buChar char="•"/>
            </a:pPr>
            <a:r>
              <a:rPr lang="en-US" altLang="en-US" sz="1600"/>
              <a:t>Content recommendation </a:t>
            </a:r>
          </a:p>
          <a:p>
            <a:pPr eaLnBrk="1" fontAlgn="b" hangingPunct="1">
              <a:spcBef>
                <a:spcPct val="20000"/>
              </a:spcBef>
              <a:buClr>
                <a:schemeClr val="tx1"/>
              </a:buClr>
              <a:buFontTx/>
              <a:buChar char="•"/>
            </a:pPr>
            <a:r>
              <a:rPr lang="en-US" altLang="en-US" sz="1600"/>
              <a:t>Social media monitoring </a:t>
            </a:r>
          </a:p>
          <a:p>
            <a:pPr eaLnBrk="1" fontAlgn="b" hangingPunct="1">
              <a:spcBef>
                <a:spcPct val="20000"/>
              </a:spcBef>
              <a:buClr>
                <a:schemeClr val="tx1"/>
              </a:buClr>
              <a:buFontTx/>
              <a:buChar char="•"/>
            </a:pPr>
            <a:r>
              <a:rPr lang="en-US" altLang="en-US" sz="1600"/>
              <a:t>Ad targeting </a:t>
            </a:r>
          </a:p>
          <a:p>
            <a:pPr eaLnBrk="1" fontAlgn="b" hangingPunct="1">
              <a:spcBef>
                <a:spcPct val="20000"/>
              </a:spcBef>
              <a:buClr>
                <a:schemeClr val="tx1"/>
              </a:buClr>
              <a:buFontTx/>
              <a:buChar char="•"/>
            </a:pPr>
            <a:r>
              <a:rPr lang="en-US" altLang="en-US" sz="1600"/>
              <a:t>Facial recognition</a:t>
            </a:r>
          </a:p>
          <a:p>
            <a:pPr eaLnBrk="1" fontAlgn="b" hangingPunct="1">
              <a:spcBef>
                <a:spcPct val="20000"/>
              </a:spcBef>
              <a:buClr>
                <a:schemeClr val="tx1"/>
              </a:buClr>
            </a:pPr>
            <a:endParaRPr lang="en-US" altLang="en-US" sz="1600" b="1"/>
          </a:p>
          <a:p>
            <a:pPr eaLnBrk="1" fontAlgn="b" hangingPunct="1">
              <a:spcBef>
                <a:spcPct val="20000"/>
              </a:spcBef>
              <a:buClr>
                <a:schemeClr val="tx1"/>
              </a:buClr>
            </a:pPr>
            <a:endParaRPr lang="en-US" altLang="en-US" sz="1600"/>
          </a:p>
        </p:txBody>
      </p:sp>
      <p:sp>
        <p:nvSpPr>
          <p:cNvPr id="19465" name="AutoShape 2" descr="http://www.ibm.com/smarterplanet/us/en/ibmwatson/developercloud/img/service-icons/visual-recognition.svg"/>
          <p:cNvSpPr>
            <a:spLocks noChangeAspect="1" noChangeArrowheads="1"/>
          </p:cNvSpPr>
          <p:nvPr/>
        </p:nvSpPr>
        <p:spPr bwMode="auto">
          <a:xfrm>
            <a:off x="176213"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charset="-128"/>
            </a:endParaRPr>
          </a:p>
        </p:txBody>
      </p:sp>
      <p:sp>
        <p:nvSpPr>
          <p:cNvPr id="19466" name="AutoShape 4" descr="http://www.ibm.com/smarterplanet/us/en/ibmwatson/developercloud/img/service-icons/visual-recognition.svg"/>
          <p:cNvSpPr>
            <a:spLocks noChangeAspect="1" noChangeArrowheads="1"/>
          </p:cNvSpPr>
          <p:nvPr/>
        </p:nvSpPr>
        <p:spPr bwMode="auto">
          <a:xfrm>
            <a:off x="328613"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ヒラギノ角ゴ Pro W3" charset="-128"/>
            </a:endParaRPr>
          </a:p>
        </p:txBody>
      </p:sp>
      <p:pic>
        <p:nvPicPr>
          <p:cNvPr id="1946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438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ooter Placeholder 2"/>
          <p:cNvSpPr>
            <a:spLocks noGrp="1"/>
          </p:cNvSpPr>
          <p:nvPr>
            <p:ph type="ftr" sz="quarter" idx="10"/>
          </p:nvPr>
        </p:nvSpPr>
        <p:spPr>
          <a:xfrm>
            <a:off x="76200" y="6613525"/>
            <a:ext cx="3352800" cy="2444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a:lstStyle/>
          <a:p>
            <a:r>
              <a:rPr lang="en-US" altLang="en-US"/>
              <a:t>© 2015 International Business Machines Corporation</a:t>
            </a:r>
          </a:p>
        </p:txBody>
      </p:sp>
    </p:spTree>
    <p:extLst>
      <p:ext uri="{BB962C8B-B14F-4D97-AF65-F5344CB8AC3E}">
        <p14:creationId xmlns:p14="http://schemas.microsoft.com/office/powerpoint/2010/main" val="3878794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3"/>
          <p:cNvSpPr txBox="1">
            <a:spLocks noChangeArrowheads="1"/>
          </p:cNvSpPr>
          <p:nvPr/>
        </p:nvSpPr>
        <p:spPr bwMode="auto">
          <a:xfrm>
            <a:off x="3949700" y="1646238"/>
            <a:ext cx="249238"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2292" name="TextBox 4"/>
          <p:cNvSpPr txBox="1">
            <a:spLocks noChangeArrowheads="1"/>
          </p:cNvSpPr>
          <p:nvPr/>
        </p:nvSpPr>
        <p:spPr bwMode="auto">
          <a:xfrm>
            <a:off x="3641725" y="1863725"/>
            <a:ext cx="249238"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2293" name="TextBox 5"/>
          <p:cNvSpPr txBox="1">
            <a:spLocks noChangeArrowheads="1"/>
          </p:cNvSpPr>
          <p:nvPr/>
        </p:nvSpPr>
        <p:spPr bwMode="auto">
          <a:xfrm>
            <a:off x="5189538" y="1781175"/>
            <a:ext cx="249237"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12294" name="TextBox 6"/>
          <p:cNvSpPr txBox="1">
            <a:spLocks noChangeArrowheads="1"/>
          </p:cNvSpPr>
          <p:nvPr/>
        </p:nvSpPr>
        <p:spPr bwMode="auto">
          <a:xfrm>
            <a:off x="5089525" y="1589088"/>
            <a:ext cx="249238"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37931725" indent="-37474525"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r>
              <a:rPr lang="en-US" altLang="en-US" sz="1100" dirty="0">
                <a:solidFill>
                  <a:schemeClr val="bg1"/>
                </a:solidFill>
                <a:latin typeface="Wingdings" pitchFamily="2" charset="2"/>
                <a:ea typeface="MS PGothic" pitchFamily="34" charset="-128"/>
              </a:rPr>
              <a:t></a:t>
            </a:r>
            <a:endParaRPr lang="en-US" altLang="en-US" sz="1100" dirty="0">
              <a:solidFill>
                <a:schemeClr val="bg1"/>
              </a:solidFill>
              <a:latin typeface="Helvetica" pitchFamily="34" charset="0"/>
              <a:ea typeface="MS PGothic" pitchFamily="34" charset="-128"/>
            </a:endParaRPr>
          </a:p>
        </p:txBody>
      </p:sp>
      <p:sp>
        <p:nvSpPr>
          <p:cNvPr id="8" name="Title 1"/>
          <p:cNvSpPr>
            <a:spLocks noGrp="1"/>
          </p:cNvSpPr>
          <p:nvPr>
            <p:ph type="title"/>
          </p:nvPr>
        </p:nvSpPr>
        <p:spPr/>
        <p:txBody>
          <a:bodyPr/>
          <a:lstStyle/>
          <a:p>
            <a:pPr>
              <a:defRPr/>
            </a:pPr>
            <a:r>
              <a:rPr lang="en-US" dirty="0"/>
              <a:t>AlchemyData News</a:t>
            </a:r>
          </a:p>
        </p:txBody>
      </p:sp>
      <p:sp>
        <p:nvSpPr>
          <p:cNvPr id="12297" name="Content Placeholder 2"/>
          <p:cNvSpPr txBox="1">
            <a:spLocks/>
          </p:cNvSpPr>
          <p:nvPr/>
        </p:nvSpPr>
        <p:spPr bwMode="auto">
          <a:xfrm>
            <a:off x="372147" y="1436085"/>
            <a:ext cx="3860006"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ts val="100"/>
              </a:spcBef>
              <a:buClr>
                <a:schemeClr val="tx1"/>
              </a:buClr>
              <a:buFontTx/>
              <a:buNone/>
            </a:pPr>
            <a:r>
              <a:rPr lang="en-US" altLang="en-US" sz="1600" b="1" dirty="0">
                <a:latin typeface="+mn-lt"/>
                <a:ea typeface="MS PGothic" pitchFamily="34" charset="-128"/>
              </a:rPr>
              <a:t>What is it?</a:t>
            </a:r>
          </a:p>
          <a:p>
            <a:pPr eaLnBrk="1" hangingPunct="1">
              <a:lnSpc>
                <a:spcPct val="100000"/>
              </a:lnSpc>
              <a:spcBef>
                <a:spcPct val="0"/>
              </a:spcBef>
              <a:buClr>
                <a:schemeClr val="tx1"/>
              </a:buClr>
              <a:buFontTx/>
              <a:buNone/>
            </a:pPr>
            <a:r>
              <a:rPr lang="en-US" altLang="en-US" sz="1600" dirty="0">
                <a:latin typeface="+mn-lt"/>
                <a:ea typeface="MS PGothic" pitchFamily="34" charset="-128"/>
              </a:rPr>
              <a:t>A constantly updating pipeline of content that is crawled, enhanced and stored for consumption – allowing you to query the world’s news like a database in real time. </a:t>
            </a:r>
          </a:p>
          <a:p>
            <a:pPr eaLnBrk="1" hangingPunct="1">
              <a:lnSpc>
                <a:spcPct val="100000"/>
              </a:lnSpc>
              <a:spcBef>
                <a:spcPct val="0"/>
              </a:spcBef>
              <a:buClr>
                <a:schemeClr val="tx1"/>
              </a:buClr>
              <a:buFontTx/>
              <a:buNone/>
            </a:pPr>
            <a:endParaRPr lang="en-US" altLang="en-US" sz="1000" dirty="0">
              <a:latin typeface="+mn-lt"/>
              <a:ea typeface="MS PGothic" pitchFamily="34" charset="-128"/>
            </a:endParaRPr>
          </a:p>
          <a:p>
            <a:pPr eaLnBrk="1" fontAlgn="b" hangingPunct="1">
              <a:lnSpc>
                <a:spcPct val="100000"/>
              </a:lnSpc>
              <a:buClr>
                <a:schemeClr val="tx1"/>
              </a:buClr>
              <a:buFontTx/>
              <a:buNone/>
            </a:pPr>
            <a:r>
              <a:rPr lang="en-US" altLang="en-US" sz="1600" b="1" dirty="0">
                <a:latin typeface="+mn-lt"/>
                <a:ea typeface="MS PGothic" pitchFamily="34" charset="-128"/>
              </a:rPr>
              <a:t>How does it work? </a:t>
            </a:r>
          </a:p>
          <a:p>
            <a:pPr eaLnBrk="1" fontAlgn="b" hangingPunct="1">
              <a:lnSpc>
                <a:spcPct val="100000"/>
              </a:lnSpc>
              <a:buClr>
                <a:schemeClr val="tx1"/>
              </a:buClr>
              <a:buFontTx/>
              <a:buNone/>
            </a:pPr>
            <a:r>
              <a:rPr lang="en-US" altLang="en-US" sz="1600" dirty="0">
                <a:latin typeface="+mn-lt"/>
                <a:ea typeface="MS PGothic" pitchFamily="34" charset="-128"/>
              </a:rPr>
              <a:t>Aggregates data from a variety of sources, enriches it with natural language processing and stores it for single-query consumption. </a:t>
            </a:r>
          </a:p>
          <a:p>
            <a:pPr eaLnBrk="1" fontAlgn="b" hangingPunct="1">
              <a:lnSpc>
                <a:spcPct val="100000"/>
              </a:lnSpc>
              <a:buClr>
                <a:schemeClr val="tx1"/>
              </a:buClr>
              <a:buFontTx/>
              <a:buNone/>
            </a:pPr>
            <a:endParaRPr lang="en-US" altLang="en-US" sz="1000" dirty="0">
              <a:latin typeface="+mn-lt"/>
              <a:ea typeface="MS PGothic" pitchFamily="34" charset="-128"/>
            </a:endParaRPr>
          </a:p>
          <a:p>
            <a:pPr eaLnBrk="1" fontAlgn="b" hangingPunct="1">
              <a:lnSpc>
                <a:spcPct val="100000"/>
              </a:lnSpc>
              <a:buClr>
                <a:schemeClr val="tx1"/>
              </a:buClr>
              <a:buFontTx/>
              <a:buNone/>
            </a:pPr>
            <a:r>
              <a:rPr lang="en-US" altLang="en-US" sz="1600" b="1" dirty="0">
                <a:latin typeface="+mn-lt"/>
                <a:ea typeface="MS PGothic" pitchFamily="34" charset="-128"/>
              </a:rPr>
              <a:t>Example Use Cases</a:t>
            </a:r>
          </a:p>
          <a:p>
            <a:pPr indent="-173038"/>
            <a:r>
              <a:rPr lang="en-US" sz="1600" dirty="0"/>
              <a:t>Signal detection</a:t>
            </a:r>
          </a:p>
          <a:p>
            <a:pPr indent="-173038"/>
            <a:r>
              <a:rPr lang="en-US" sz="1600" dirty="0"/>
              <a:t>News alerting</a:t>
            </a:r>
          </a:p>
          <a:p>
            <a:pPr indent="-173038"/>
            <a:r>
              <a:rPr lang="en-US" sz="1600" dirty="0"/>
              <a:t>Event detection ("acquisitions")</a:t>
            </a:r>
          </a:p>
          <a:p>
            <a:pPr marL="173038" indent="-173038"/>
            <a:r>
              <a:rPr lang="en-US" sz="1600" dirty="0"/>
              <a:t>Trending topics, concepts, people in the news</a:t>
            </a:r>
          </a:p>
          <a:p>
            <a:pPr eaLnBrk="1" fontAlgn="b" hangingPunct="1">
              <a:lnSpc>
                <a:spcPct val="100000"/>
              </a:lnSpc>
              <a:buClr>
                <a:schemeClr val="tx1"/>
              </a:buClr>
              <a:buFontTx/>
              <a:buNone/>
            </a:pPr>
            <a:endParaRPr lang="en-US" altLang="en-US" sz="1600" dirty="0">
              <a:latin typeface="+mn-lt"/>
              <a:ea typeface="MS PGothic" pitchFamily="34" charset="-128"/>
            </a:endParaRPr>
          </a:p>
        </p:txBody>
      </p:sp>
      <p:sp>
        <p:nvSpPr>
          <p:cNvPr id="12298" name="AutoShape 2" descr="http://www.ibm.com/smarterplanet/us/en/ibmwatson/developercloud/img/service-icons/visual-recognition.svg"/>
          <p:cNvSpPr>
            <a:spLocks noChangeAspect="1" noChangeArrowheads="1"/>
          </p:cNvSpPr>
          <p:nvPr/>
        </p:nvSpPr>
        <p:spPr bwMode="auto">
          <a:xfrm>
            <a:off x="176213" y="-1825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endParaRPr lang="en-US" altLang="en-US" sz="1800" dirty="0"/>
          </a:p>
        </p:txBody>
      </p:sp>
      <p:sp>
        <p:nvSpPr>
          <p:cNvPr id="12299" name="AutoShape 4" descr="http://www.ibm.com/smarterplanet/us/en/ibmwatson/developercloud/img/service-icons/visual-recognition.svg"/>
          <p:cNvSpPr>
            <a:spLocks noChangeAspect="1" noChangeArrowheads="1"/>
          </p:cNvSpPr>
          <p:nvPr/>
        </p:nvSpPr>
        <p:spPr bwMode="auto">
          <a:xfrm>
            <a:off x="328613" y="-301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endParaRPr lang="en-US" altLang="en-US" sz="1800" dirty="0"/>
          </a:p>
        </p:txBody>
      </p:sp>
      <p:pic>
        <p:nvPicPr>
          <p:cNvPr id="15" name="Picture 14"/>
          <p:cNvPicPr>
            <a:picLocks noChangeAspect="1"/>
          </p:cNvPicPr>
          <p:nvPr/>
        </p:nvPicPr>
        <p:blipFill>
          <a:blip r:embed="rId3"/>
          <a:stretch>
            <a:fillRect/>
          </a:stretch>
        </p:blipFill>
        <p:spPr>
          <a:xfrm>
            <a:off x="4797789" y="1731944"/>
            <a:ext cx="3889011" cy="3597855"/>
          </a:xfrm>
          <a:prstGeom prst="rect">
            <a:avLst/>
          </a:prstGeom>
        </p:spPr>
      </p:pic>
      <p:sp>
        <p:nvSpPr>
          <p:cNvPr id="13" name="Footer Placeholder 2"/>
          <p:cNvSpPr>
            <a:spLocks noGrp="1"/>
          </p:cNvSpPr>
          <p:nvPr>
            <p:ph type="ftr" sz="quarter" idx="10"/>
          </p:nvPr>
        </p:nvSpPr>
        <p:spPr>
          <a:xfrm>
            <a:off x="76200" y="6613525"/>
            <a:ext cx="3352800" cy="244475"/>
          </a:xfrm>
        </p:spPr>
        <p:txBody>
          <a:bodyPr/>
          <a:lstStyle>
            <a:lvl1pPr>
              <a:defRPr sz="1000"/>
            </a:lvl1pPr>
          </a:lstStyle>
          <a:p>
            <a:pPr>
              <a:defRPr/>
            </a:pPr>
            <a:r>
              <a:rPr lang="en-US" altLang="en-US" dirty="0"/>
              <a:t>© 2015 International Business Machines Corporation</a:t>
            </a:r>
          </a:p>
        </p:txBody>
      </p:sp>
    </p:spTree>
    <p:extLst>
      <p:ext uri="{BB962C8B-B14F-4D97-AF65-F5344CB8AC3E}">
        <p14:creationId xmlns:p14="http://schemas.microsoft.com/office/powerpoint/2010/main" val="2804293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Watson?</a:t>
            </a:r>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ltLang="en-US"/>
              <a:t>© 2015 International Business Machines Corporation</a:t>
            </a:r>
            <a:endParaRPr lang="en-US" altLang="en-US" dirty="0"/>
          </a:p>
        </p:txBody>
      </p:sp>
    </p:spTree>
    <p:extLst>
      <p:ext uri="{BB962C8B-B14F-4D97-AF65-F5344CB8AC3E}">
        <p14:creationId xmlns:p14="http://schemas.microsoft.com/office/powerpoint/2010/main" val="2385275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4953000" y="1282700"/>
            <a:ext cx="3886200" cy="5105400"/>
          </a:xfrm>
          <a:prstGeom prst="rect">
            <a:avLst/>
          </a:prstGeom>
          <a:solidFill>
            <a:srgbClr val="03122F"/>
          </a:solidFill>
          <a:ln>
            <a:noFill/>
          </a:ln>
          <a:extLst>
            <a:ext uri="{91240B29-F687-4F45-9708-019B960494DF}">
              <a14:hiddenLine xmlns:a14="http://schemas.microsoft.com/office/drawing/2010/main" w="28575">
                <a:solidFill>
                  <a:srgbClr val="000000"/>
                </a:solidFill>
                <a:round/>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algn="ctr" eaLnBrk="1" hangingPunct="1">
              <a:lnSpc>
                <a:spcPct val="100000"/>
              </a:lnSpc>
              <a:spcAft>
                <a:spcPct val="0"/>
              </a:spcAft>
              <a:buClrTx/>
              <a:buSzTx/>
              <a:buFontTx/>
              <a:buNone/>
            </a:pPr>
            <a:endParaRPr lang="en-US" altLang="en-US" sz="1400" dirty="0">
              <a:solidFill>
                <a:srgbClr val="333333"/>
              </a:solidFill>
            </a:endParaRPr>
          </a:p>
        </p:txBody>
      </p:sp>
      <p:sp>
        <p:nvSpPr>
          <p:cNvPr id="24579" name="Title 1"/>
          <p:cNvSpPr>
            <a:spLocks noGrp="1"/>
          </p:cNvSpPr>
          <p:nvPr>
            <p:ph type="title"/>
          </p:nvPr>
        </p:nvSpPr>
        <p:spPr>
          <a:xfrm>
            <a:off x="457200" y="838200"/>
            <a:ext cx="8766175" cy="430212"/>
          </a:xfrm>
        </p:spPr>
        <p:txBody>
          <a:bodyPr/>
          <a:lstStyle/>
          <a:p>
            <a:r>
              <a:rPr lang="en-US" altLang="en-US" dirty="0">
                <a:latin typeface="Arial" pitchFamily="34" charset="0"/>
              </a:rPr>
              <a:t>Question and Answer </a:t>
            </a:r>
          </a:p>
        </p:txBody>
      </p:sp>
      <p:grpSp>
        <p:nvGrpSpPr>
          <p:cNvPr id="24580" name="Group 3"/>
          <p:cNvGrpSpPr>
            <a:grpSpLocks/>
          </p:cNvGrpSpPr>
          <p:nvPr/>
        </p:nvGrpSpPr>
        <p:grpSpPr bwMode="auto">
          <a:xfrm>
            <a:off x="5105400" y="2201863"/>
            <a:ext cx="3559175" cy="555625"/>
            <a:chOff x="5474525" y="2458811"/>
            <a:chExt cx="3560132" cy="556171"/>
          </a:xfrm>
        </p:grpSpPr>
        <p:sp>
          <p:nvSpPr>
            <p:cNvPr id="35" name="Rectangle 34"/>
            <p:cNvSpPr/>
            <p:nvPr/>
          </p:nvSpPr>
          <p:spPr>
            <a:xfrm>
              <a:off x="5866743" y="2458811"/>
              <a:ext cx="3167914" cy="556171"/>
            </a:xfrm>
            <a:prstGeom prst="rect">
              <a:avLst/>
            </a:prstGeom>
            <a:solidFill>
              <a:srgbClr val="002F62">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solidFill>
                  <a:schemeClr val="tx1"/>
                </a:solidFill>
              </a:endParaRPr>
            </a:p>
          </p:txBody>
        </p:sp>
        <p:pic>
          <p:nvPicPr>
            <p:cNvPr id="24606"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4525" y="2566867"/>
              <a:ext cx="315997" cy="340059"/>
            </a:xfrm>
            <a:prstGeom prst="rect">
              <a:avLst/>
            </a:prstGeom>
            <a:solidFill>
              <a:srgbClr val="124A6B"/>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607" name="TextBox 40"/>
            <p:cNvSpPr txBox="1">
              <a:spLocks noChangeArrowheads="1"/>
            </p:cNvSpPr>
            <p:nvPr/>
          </p:nvSpPr>
          <p:spPr bwMode="auto">
            <a:xfrm>
              <a:off x="5874683" y="2566867"/>
              <a:ext cx="2205630" cy="33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dirty="0"/>
                <a:t>Understands question</a:t>
              </a:r>
            </a:p>
          </p:txBody>
        </p:sp>
      </p:grpSp>
      <p:grpSp>
        <p:nvGrpSpPr>
          <p:cNvPr id="24581" name="Group 4"/>
          <p:cNvGrpSpPr>
            <a:grpSpLocks/>
          </p:cNvGrpSpPr>
          <p:nvPr/>
        </p:nvGrpSpPr>
        <p:grpSpPr bwMode="auto">
          <a:xfrm>
            <a:off x="5105400" y="2827338"/>
            <a:ext cx="3559175" cy="581025"/>
            <a:chOff x="5474525" y="3111342"/>
            <a:chExt cx="3560133" cy="581597"/>
          </a:xfrm>
        </p:grpSpPr>
        <p:sp>
          <p:nvSpPr>
            <p:cNvPr id="31" name="Rectangle 30"/>
            <p:cNvSpPr/>
            <p:nvPr/>
          </p:nvSpPr>
          <p:spPr>
            <a:xfrm>
              <a:off x="5866744" y="3125643"/>
              <a:ext cx="3167914" cy="556172"/>
            </a:xfrm>
            <a:prstGeom prst="rect">
              <a:avLst/>
            </a:prstGeom>
            <a:solidFill>
              <a:srgbClr val="002F62">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solidFill>
                  <a:schemeClr val="tx1"/>
                </a:solidFill>
              </a:endParaRPr>
            </a:p>
          </p:txBody>
        </p:sp>
        <p:sp>
          <p:nvSpPr>
            <p:cNvPr id="24603" name="TextBox 44"/>
            <p:cNvSpPr txBox="1">
              <a:spLocks noChangeArrowheads="1"/>
            </p:cNvSpPr>
            <p:nvPr/>
          </p:nvSpPr>
          <p:spPr bwMode="auto">
            <a:xfrm>
              <a:off x="5874683" y="3111342"/>
              <a:ext cx="3159975" cy="581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dirty="0"/>
                <a:t>Produces possible answers and evidence</a:t>
              </a:r>
            </a:p>
          </p:txBody>
        </p:sp>
        <p:pic>
          <p:nvPicPr>
            <p:cNvPr id="24604" name="Picture 4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4525" y="3233699"/>
              <a:ext cx="315997" cy="340059"/>
            </a:xfrm>
            <a:prstGeom prst="rect">
              <a:avLst/>
            </a:prstGeom>
            <a:solidFill>
              <a:srgbClr val="124A6B"/>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4582" name="Group 5"/>
          <p:cNvGrpSpPr>
            <a:grpSpLocks/>
          </p:cNvGrpSpPr>
          <p:nvPr/>
        </p:nvGrpSpPr>
        <p:grpSpPr bwMode="auto">
          <a:xfrm>
            <a:off x="5105400" y="3481388"/>
            <a:ext cx="3559175" cy="557212"/>
            <a:chOff x="5474525" y="3716542"/>
            <a:chExt cx="3560132" cy="556171"/>
          </a:xfrm>
        </p:grpSpPr>
        <p:sp>
          <p:nvSpPr>
            <p:cNvPr id="32" name="Rectangle 31"/>
            <p:cNvSpPr/>
            <p:nvPr/>
          </p:nvSpPr>
          <p:spPr>
            <a:xfrm>
              <a:off x="5866743" y="3716542"/>
              <a:ext cx="3167914" cy="556171"/>
            </a:xfrm>
            <a:prstGeom prst="rect">
              <a:avLst/>
            </a:prstGeom>
            <a:solidFill>
              <a:srgbClr val="002F62">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solidFill>
                  <a:schemeClr val="tx1"/>
                </a:solidFill>
              </a:endParaRPr>
            </a:p>
          </p:txBody>
        </p:sp>
        <p:sp>
          <p:nvSpPr>
            <p:cNvPr id="24600" name="TextBox 45"/>
            <p:cNvSpPr txBox="1">
              <a:spLocks noChangeArrowheads="1"/>
            </p:cNvSpPr>
            <p:nvPr/>
          </p:nvSpPr>
          <p:spPr bwMode="auto">
            <a:xfrm>
              <a:off x="5874162" y="3825350"/>
              <a:ext cx="2963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dirty="0"/>
                <a:t>Analyzes evidence</a:t>
              </a:r>
            </a:p>
          </p:txBody>
        </p:sp>
        <p:pic>
          <p:nvPicPr>
            <p:cNvPr id="24601" name="Picture 4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4525" y="3824290"/>
              <a:ext cx="315997" cy="340674"/>
            </a:xfrm>
            <a:prstGeom prst="rect">
              <a:avLst/>
            </a:prstGeom>
            <a:solidFill>
              <a:srgbClr val="124A6B"/>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4583" name="Group 6"/>
          <p:cNvGrpSpPr>
            <a:grpSpLocks/>
          </p:cNvGrpSpPr>
          <p:nvPr/>
        </p:nvGrpSpPr>
        <p:grpSpPr bwMode="auto">
          <a:xfrm>
            <a:off x="5105400" y="4108450"/>
            <a:ext cx="3559175" cy="555625"/>
            <a:chOff x="5474525" y="4351072"/>
            <a:chExt cx="3560132" cy="556171"/>
          </a:xfrm>
        </p:grpSpPr>
        <p:sp>
          <p:nvSpPr>
            <p:cNvPr id="33" name="Rectangle 32"/>
            <p:cNvSpPr/>
            <p:nvPr/>
          </p:nvSpPr>
          <p:spPr>
            <a:xfrm>
              <a:off x="5866743" y="4351072"/>
              <a:ext cx="3167914" cy="556171"/>
            </a:xfrm>
            <a:prstGeom prst="rect">
              <a:avLst/>
            </a:prstGeom>
            <a:solidFill>
              <a:srgbClr val="002F62">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solidFill>
                  <a:schemeClr val="tx1"/>
                </a:solidFill>
              </a:endParaRPr>
            </a:p>
          </p:txBody>
        </p:sp>
        <p:sp>
          <p:nvSpPr>
            <p:cNvPr id="24597" name="TextBox 41"/>
            <p:cNvSpPr txBox="1">
              <a:spLocks noChangeArrowheads="1"/>
            </p:cNvSpPr>
            <p:nvPr/>
          </p:nvSpPr>
          <p:spPr bwMode="auto">
            <a:xfrm>
              <a:off x="5874683" y="4459128"/>
              <a:ext cx="2205630" cy="33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dirty="0"/>
                <a:t>Computes confidence</a:t>
              </a:r>
            </a:p>
          </p:txBody>
        </p:sp>
        <p:pic>
          <p:nvPicPr>
            <p:cNvPr id="24598" name="Picture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4525" y="4459128"/>
              <a:ext cx="315997" cy="340059"/>
            </a:xfrm>
            <a:prstGeom prst="rect">
              <a:avLst/>
            </a:prstGeom>
            <a:solidFill>
              <a:srgbClr val="124A6B"/>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4584" name="Group 7"/>
          <p:cNvGrpSpPr>
            <a:grpSpLocks/>
          </p:cNvGrpSpPr>
          <p:nvPr/>
        </p:nvGrpSpPr>
        <p:grpSpPr bwMode="auto">
          <a:xfrm>
            <a:off x="5105400" y="4733925"/>
            <a:ext cx="3668713" cy="581025"/>
            <a:chOff x="5474525" y="5011918"/>
            <a:chExt cx="3669475" cy="581597"/>
          </a:xfrm>
        </p:grpSpPr>
        <p:sp>
          <p:nvSpPr>
            <p:cNvPr id="34" name="Rectangle 33"/>
            <p:cNvSpPr/>
            <p:nvPr/>
          </p:nvSpPr>
          <p:spPr>
            <a:xfrm>
              <a:off x="5866719" y="5026220"/>
              <a:ext cx="3167720" cy="556172"/>
            </a:xfrm>
            <a:prstGeom prst="rect">
              <a:avLst/>
            </a:prstGeom>
            <a:solidFill>
              <a:srgbClr val="002F62">
                <a:alpha val="74902"/>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solidFill>
                  <a:schemeClr val="tx1"/>
                </a:solidFill>
              </a:endParaRPr>
            </a:p>
          </p:txBody>
        </p:sp>
        <p:sp>
          <p:nvSpPr>
            <p:cNvPr id="24594" name="TextBox 42"/>
            <p:cNvSpPr txBox="1">
              <a:spLocks noChangeArrowheads="1"/>
            </p:cNvSpPr>
            <p:nvPr/>
          </p:nvSpPr>
          <p:spPr bwMode="auto">
            <a:xfrm>
              <a:off x="5865131" y="5011918"/>
              <a:ext cx="3278869" cy="581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dirty="0"/>
                <a:t>Delivers response, evidence and confidence</a:t>
              </a:r>
            </a:p>
          </p:txBody>
        </p:sp>
        <p:pic>
          <p:nvPicPr>
            <p:cNvPr id="24595" name="Picture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4525" y="5134276"/>
              <a:ext cx="315978" cy="340059"/>
            </a:xfrm>
            <a:prstGeom prst="rect">
              <a:avLst/>
            </a:prstGeom>
            <a:solidFill>
              <a:srgbClr val="124A6B"/>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4585" name="Group 1"/>
          <p:cNvGrpSpPr>
            <a:grpSpLocks/>
          </p:cNvGrpSpPr>
          <p:nvPr/>
        </p:nvGrpSpPr>
        <p:grpSpPr bwMode="auto">
          <a:xfrm>
            <a:off x="5110163" y="1587500"/>
            <a:ext cx="3554412" cy="544513"/>
            <a:chOff x="5479329" y="1828799"/>
            <a:chExt cx="3555328" cy="544079"/>
          </a:xfrm>
        </p:grpSpPr>
        <p:sp>
          <p:nvSpPr>
            <p:cNvPr id="38" name="Rectangle 37"/>
            <p:cNvSpPr/>
            <p:nvPr/>
          </p:nvSpPr>
          <p:spPr>
            <a:xfrm>
              <a:off x="5874718" y="1828799"/>
              <a:ext cx="3159939" cy="544079"/>
            </a:xfrm>
            <a:prstGeom prst="rect">
              <a:avLst/>
            </a:prstGeom>
            <a:solidFill>
              <a:srgbClr val="22B3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solidFill>
                  <a:schemeClr val="bg1"/>
                </a:solidFill>
              </a:endParaRPr>
            </a:p>
          </p:txBody>
        </p:sp>
        <p:sp>
          <p:nvSpPr>
            <p:cNvPr id="24591" name="TextBox 39"/>
            <p:cNvSpPr txBox="1">
              <a:spLocks noChangeArrowheads="1"/>
            </p:cNvSpPr>
            <p:nvPr/>
          </p:nvSpPr>
          <p:spPr bwMode="auto">
            <a:xfrm>
              <a:off x="5874162" y="1931561"/>
              <a:ext cx="22058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dirty="0">
                  <a:solidFill>
                    <a:schemeClr val="bg1"/>
                  </a:solidFill>
                </a:rPr>
                <a:t>Asks a question</a:t>
              </a:r>
            </a:p>
          </p:txBody>
        </p:sp>
        <p:pic>
          <p:nvPicPr>
            <p:cNvPr id="24592" name="Picture 5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79329" y="1918733"/>
              <a:ext cx="294734" cy="36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Rectangle 38"/>
          <p:cNvSpPr/>
          <p:nvPr/>
        </p:nvSpPr>
        <p:spPr>
          <a:xfrm>
            <a:off x="5503863" y="5418138"/>
            <a:ext cx="3160712" cy="54451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00" dirty="0">
              <a:solidFill>
                <a:schemeClr val="bg1"/>
              </a:solidFill>
            </a:endParaRPr>
          </a:p>
        </p:txBody>
      </p:sp>
      <p:sp>
        <p:nvSpPr>
          <p:cNvPr id="24587" name="TextBox 43"/>
          <p:cNvSpPr txBox="1">
            <a:spLocks noChangeArrowheads="1"/>
          </p:cNvSpPr>
          <p:nvPr/>
        </p:nvSpPr>
        <p:spPr bwMode="auto">
          <a:xfrm>
            <a:off x="5503863" y="5397500"/>
            <a:ext cx="3194050" cy="581025"/>
          </a:xfrm>
          <a:prstGeom prst="rect">
            <a:avLst/>
          </a:prstGeom>
          <a:solidFill>
            <a:srgbClr val="22B3E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buClrTx/>
              <a:buSzTx/>
              <a:buFontTx/>
              <a:buNone/>
            </a:pPr>
            <a:r>
              <a:rPr lang="en-US" altLang="en-US" sz="1600" dirty="0">
                <a:solidFill>
                  <a:schemeClr val="bg1"/>
                </a:solidFill>
              </a:rPr>
              <a:t>Considers response and evidence</a:t>
            </a:r>
          </a:p>
        </p:txBody>
      </p:sp>
      <p:pic>
        <p:nvPicPr>
          <p:cNvPr id="24588" name="Picture 5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0163" y="5507038"/>
            <a:ext cx="2936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Content Placeholder 2"/>
          <p:cNvSpPr txBox="1">
            <a:spLocks/>
          </p:cNvSpPr>
          <p:nvPr/>
        </p:nvSpPr>
        <p:spPr bwMode="auto">
          <a:xfrm>
            <a:off x="381000" y="1600200"/>
            <a:ext cx="44815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spcBef>
                <a:spcPts val="100"/>
              </a:spcBef>
              <a:spcAft>
                <a:spcPct val="0"/>
              </a:spcAft>
              <a:buClr>
                <a:schemeClr val="tx1"/>
              </a:buClr>
              <a:buSzTx/>
              <a:buFontTx/>
              <a:buNone/>
            </a:pPr>
            <a:r>
              <a:rPr lang="en-US" altLang="en-US" sz="1600" b="1" dirty="0"/>
              <a:t>What is it?</a:t>
            </a:r>
          </a:p>
          <a:p>
            <a:pPr eaLnBrk="1" fontAlgn="b" hangingPunct="1">
              <a:lnSpc>
                <a:spcPct val="100000"/>
              </a:lnSpc>
              <a:spcBef>
                <a:spcPct val="20000"/>
              </a:spcBef>
              <a:spcAft>
                <a:spcPct val="0"/>
              </a:spcAft>
              <a:buClr>
                <a:schemeClr val="tx1"/>
              </a:buClr>
              <a:buSzTx/>
              <a:buNone/>
            </a:pPr>
            <a:r>
              <a:rPr lang="en-US" altLang="en-US" sz="1600" dirty="0"/>
              <a:t>Direct responses to users inquiries fueled by primary document sources</a:t>
            </a:r>
          </a:p>
          <a:p>
            <a:pPr eaLnBrk="1" hangingPunct="1">
              <a:lnSpc>
                <a:spcPct val="100000"/>
              </a:lnSpc>
              <a:spcBef>
                <a:spcPts val="100"/>
              </a:spcBef>
              <a:spcAft>
                <a:spcPct val="0"/>
              </a:spcAft>
              <a:buClr>
                <a:schemeClr val="tx1"/>
              </a:buClr>
              <a:buSzTx/>
              <a:buFontTx/>
              <a:buNone/>
            </a:pPr>
            <a:endParaRPr lang="en-US" altLang="en-US" sz="1600" b="1" dirty="0"/>
          </a:p>
          <a:p>
            <a:pPr eaLnBrk="1" hangingPunct="1">
              <a:lnSpc>
                <a:spcPct val="100000"/>
              </a:lnSpc>
              <a:spcBef>
                <a:spcPts val="100"/>
              </a:spcBef>
              <a:spcAft>
                <a:spcPct val="0"/>
              </a:spcAft>
              <a:buClr>
                <a:schemeClr val="tx1"/>
              </a:buClr>
              <a:buSzTx/>
              <a:buFontTx/>
              <a:buNone/>
            </a:pPr>
            <a:r>
              <a:rPr lang="en-US" altLang="en-US" sz="1600" b="1" dirty="0"/>
              <a:t>How does it work?</a:t>
            </a:r>
          </a:p>
          <a:p>
            <a:pPr eaLnBrk="1" fontAlgn="b" hangingPunct="1">
              <a:lnSpc>
                <a:spcPct val="100000"/>
              </a:lnSpc>
              <a:spcBef>
                <a:spcPct val="20000"/>
              </a:spcBef>
              <a:spcAft>
                <a:spcPct val="0"/>
              </a:spcAft>
              <a:buClr>
                <a:schemeClr val="tx1"/>
              </a:buClr>
              <a:buSzTx/>
              <a:buNone/>
            </a:pPr>
            <a:r>
              <a:rPr lang="en-US" altLang="en-US" sz="1600" dirty="0">
                <a:sym typeface="Helvetica Light" charset="0"/>
              </a:rPr>
              <a:t>Interprets and answers user questions based on source data and returns candidate responses with associated confidence levels and links to supporting evidence.  </a:t>
            </a:r>
          </a:p>
          <a:p>
            <a:pPr eaLnBrk="1" fontAlgn="ctr" hangingPunct="1">
              <a:lnSpc>
                <a:spcPct val="100000"/>
              </a:lnSpc>
              <a:spcBef>
                <a:spcPct val="20000"/>
              </a:spcBef>
              <a:spcAft>
                <a:spcPct val="0"/>
              </a:spcAft>
              <a:buClr>
                <a:schemeClr val="tx1"/>
              </a:buClr>
              <a:buSzTx/>
              <a:buFont typeface="Wingdings" pitchFamily="2" charset="2"/>
              <a:buNone/>
            </a:pPr>
            <a:endParaRPr lang="en-US" altLang="en-US" sz="1600" dirty="0"/>
          </a:p>
          <a:p>
            <a:pPr eaLnBrk="1" hangingPunct="1">
              <a:lnSpc>
                <a:spcPct val="100000"/>
              </a:lnSpc>
              <a:spcBef>
                <a:spcPts val="100"/>
              </a:spcBef>
              <a:spcAft>
                <a:spcPct val="0"/>
              </a:spcAft>
              <a:buClr>
                <a:schemeClr val="tx1"/>
              </a:buClr>
              <a:buSzTx/>
              <a:buFont typeface="Wingdings" pitchFamily="2" charset="2"/>
              <a:buNone/>
            </a:pPr>
            <a:r>
              <a:rPr lang="en-US" altLang="en-US" sz="1600" b="1" dirty="0"/>
              <a:t>Use Cases-</a:t>
            </a:r>
            <a:endParaRPr lang="en-US" altLang="en-US" sz="1600" dirty="0"/>
          </a:p>
          <a:p>
            <a:pPr eaLnBrk="1" fontAlgn="b" hangingPunct="1">
              <a:lnSpc>
                <a:spcPct val="100000"/>
              </a:lnSpc>
              <a:spcBef>
                <a:spcPct val="20000"/>
              </a:spcBef>
              <a:spcAft>
                <a:spcPct val="0"/>
              </a:spcAft>
              <a:buClr>
                <a:schemeClr val="tx1"/>
              </a:buClr>
              <a:buSzTx/>
              <a:buNone/>
            </a:pPr>
            <a:r>
              <a:rPr lang="en-US" altLang="en-US" sz="1600" u="sng" dirty="0">
                <a:sym typeface="Helvetica Light" charset="0"/>
              </a:rPr>
              <a:t>Healthcare</a:t>
            </a:r>
            <a:r>
              <a:rPr lang="en-US" altLang="en-US" sz="1600" dirty="0">
                <a:sym typeface="Helvetica Light" charset="0"/>
              </a:rPr>
              <a:t>:  What is a stroke?  What is the cause of Wilson Disease?   </a:t>
            </a:r>
          </a:p>
          <a:p>
            <a:pPr eaLnBrk="1" fontAlgn="b" hangingPunct="1">
              <a:lnSpc>
                <a:spcPct val="100000"/>
              </a:lnSpc>
              <a:spcBef>
                <a:spcPct val="20000"/>
              </a:spcBef>
              <a:spcAft>
                <a:spcPct val="0"/>
              </a:spcAft>
              <a:buClr>
                <a:schemeClr val="tx1"/>
              </a:buClr>
              <a:buSzTx/>
              <a:buNone/>
            </a:pPr>
            <a:r>
              <a:rPr lang="en-US" altLang="en-US" sz="1600" u="sng" dirty="0">
                <a:sym typeface="Helvetica Light" charset="0"/>
              </a:rPr>
              <a:t>Travel: </a:t>
            </a:r>
            <a:r>
              <a:rPr lang="en-US" altLang="en-US" sz="1600" dirty="0">
                <a:sym typeface="Helvetica Light" charset="0"/>
              </a:rPr>
              <a:t>Where is the best place to stay in Prague?</a:t>
            </a:r>
          </a:p>
        </p:txBody>
      </p:sp>
    </p:spTree>
    <p:extLst>
      <p:ext uri="{BB962C8B-B14F-4D97-AF65-F5344CB8AC3E}">
        <p14:creationId xmlns:p14="http://schemas.microsoft.com/office/powerpoint/2010/main" val="109162987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33400" y="921783"/>
            <a:ext cx="8229600" cy="579437"/>
          </a:xfrm>
        </p:spPr>
        <p:txBody>
          <a:bodyPr/>
          <a:lstStyle/>
          <a:p>
            <a:pPr>
              <a:defRPr/>
            </a:pPr>
            <a:r>
              <a:rPr lang="en-US" sz="2200" i="1" dirty="0"/>
              <a:t>More</a:t>
            </a:r>
            <a:r>
              <a:rPr lang="en-US" sz="2200" dirty="0"/>
              <a:t> Watson Cognitive Services: A growing set of services    </a:t>
            </a:r>
            <a:br>
              <a:rPr lang="en-US" sz="2400" dirty="0"/>
            </a:br>
            <a:r>
              <a:rPr lang="en-US" sz="1800" i="1" dirty="0"/>
              <a:t>Watch for new releases -- GA, Beta and Experimental </a:t>
            </a:r>
          </a:p>
        </p:txBody>
      </p:sp>
      <p:sp>
        <p:nvSpPr>
          <p:cNvPr id="13315" name="AutoShape 2" descr="http://www.ibm.com/smarterplanet/us/en/ibmwatson/developercloud/img/service-icons/visual-recognition.svg"/>
          <p:cNvSpPr>
            <a:spLocks noChangeAspect="1" noChangeArrowheads="1"/>
          </p:cNvSpPr>
          <p:nvPr/>
        </p:nvSpPr>
        <p:spPr bwMode="auto">
          <a:xfrm>
            <a:off x="176213"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endParaRPr lang="en-US" altLang="en-US" sz="1800" dirty="0"/>
          </a:p>
        </p:txBody>
      </p:sp>
      <p:sp>
        <p:nvSpPr>
          <p:cNvPr id="13316" name="AutoShape 4" descr="http://www.ibm.com/smarterplanet/us/en/ibmwatson/developercloud/img/service-icons/visual-recognition.svg"/>
          <p:cNvSpPr>
            <a:spLocks noChangeAspect="1" noChangeArrowheads="1"/>
          </p:cNvSpPr>
          <p:nvPr/>
        </p:nvSpPr>
        <p:spPr bwMode="auto">
          <a:xfrm>
            <a:off x="328613"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hangingPunct="1">
              <a:lnSpc>
                <a:spcPct val="100000"/>
              </a:lnSpc>
              <a:spcBef>
                <a:spcPct val="0"/>
              </a:spcBef>
              <a:buFontTx/>
              <a:buNone/>
            </a:pPr>
            <a:endParaRPr lang="en-US" altLang="en-US" sz="1800" dirty="0"/>
          </a:p>
        </p:txBody>
      </p:sp>
      <p:grpSp>
        <p:nvGrpSpPr>
          <p:cNvPr id="13320" name="Group 72"/>
          <p:cNvGrpSpPr>
            <a:grpSpLocks/>
          </p:cNvGrpSpPr>
          <p:nvPr/>
        </p:nvGrpSpPr>
        <p:grpSpPr bwMode="auto">
          <a:xfrm>
            <a:off x="866540" y="2523824"/>
            <a:ext cx="3011488" cy="695325"/>
            <a:chOff x="265106" y="3070757"/>
            <a:chExt cx="3011494" cy="694936"/>
          </a:xfrm>
        </p:grpSpPr>
        <p:sp>
          <p:nvSpPr>
            <p:cNvPr id="13344" name="Rectangle 22"/>
            <p:cNvSpPr>
              <a:spLocks noChangeArrowheads="1"/>
            </p:cNvSpPr>
            <p:nvPr/>
          </p:nvSpPr>
          <p:spPr bwMode="auto">
            <a:xfrm>
              <a:off x="781142" y="3070757"/>
              <a:ext cx="2096961" cy="32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fontAlgn="b" hangingPunct="1">
                <a:lnSpc>
                  <a:spcPct val="100000"/>
                </a:lnSpc>
                <a:spcBef>
                  <a:spcPct val="0"/>
                </a:spcBef>
                <a:buFontTx/>
                <a:buNone/>
              </a:pPr>
              <a:r>
                <a:rPr lang="en-US" altLang="en-US" sz="1600" b="1" dirty="0">
                  <a:ea typeface="MS PGothic" pitchFamily="34" charset="-128"/>
                </a:rPr>
                <a:t>Concept Expansion</a:t>
              </a:r>
            </a:p>
          </p:txBody>
        </p:sp>
        <p:sp>
          <p:nvSpPr>
            <p:cNvPr id="13345" name="Rectangle 29"/>
            <p:cNvSpPr>
              <a:spLocks noChangeArrowheads="1"/>
            </p:cNvSpPr>
            <p:nvPr/>
          </p:nvSpPr>
          <p:spPr bwMode="auto">
            <a:xfrm>
              <a:off x="903676" y="3304028"/>
              <a:ext cx="23729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fontAlgn="b" hangingPunct="1">
                <a:lnSpc>
                  <a:spcPct val="100000"/>
                </a:lnSpc>
                <a:spcBef>
                  <a:spcPct val="0"/>
                </a:spcBef>
                <a:buFontTx/>
                <a:buNone/>
              </a:pPr>
              <a:r>
                <a:rPr lang="en-US" altLang="en-US" sz="1200" dirty="0">
                  <a:latin typeface="Calibri" pitchFamily="34" charset="0"/>
                  <a:ea typeface="MS PGothic" pitchFamily="34" charset="-128"/>
                </a:rPr>
                <a:t>Maps euphemisms to more commonly understood phrases</a:t>
              </a:r>
            </a:p>
          </p:txBody>
        </p:sp>
        <p:pic>
          <p:nvPicPr>
            <p:cNvPr id="13346" name="Picture 4" descr="https://releaseblueprints.ibm.com/download/attachments/42373896/glimpse_32.png?version=1&amp;modificationDate=14068428779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06" y="3101431"/>
              <a:ext cx="513614" cy="515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p:nvGrpSpPr>
        <p:grpSpPr>
          <a:xfrm>
            <a:off x="4588705" y="2581654"/>
            <a:ext cx="4262437" cy="649287"/>
            <a:chOff x="4503060" y="4283408"/>
            <a:chExt cx="4262437" cy="649287"/>
          </a:xfrm>
        </p:grpSpPr>
        <p:sp>
          <p:nvSpPr>
            <p:cNvPr id="13331" name="Rectangle 36"/>
            <p:cNvSpPr>
              <a:spLocks noChangeArrowheads="1"/>
            </p:cNvSpPr>
            <p:nvPr/>
          </p:nvSpPr>
          <p:spPr bwMode="auto">
            <a:xfrm>
              <a:off x="5153935" y="4283408"/>
              <a:ext cx="208506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fontAlgn="b" hangingPunct="1">
                <a:lnSpc>
                  <a:spcPct val="100000"/>
                </a:lnSpc>
                <a:spcBef>
                  <a:spcPct val="0"/>
                </a:spcBef>
                <a:buFontTx/>
                <a:buNone/>
              </a:pPr>
              <a:r>
                <a:rPr lang="en-US" altLang="en-US" sz="1600" b="1" dirty="0">
                  <a:ea typeface="MS PGothic" pitchFamily="34" charset="-128"/>
                </a:rPr>
                <a:t>Visual Recognition</a:t>
              </a:r>
            </a:p>
          </p:txBody>
        </p:sp>
        <p:sp>
          <p:nvSpPr>
            <p:cNvPr id="13332" name="Rectangle 37"/>
            <p:cNvSpPr>
              <a:spLocks noChangeArrowheads="1"/>
            </p:cNvSpPr>
            <p:nvPr/>
          </p:nvSpPr>
          <p:spPr bwMode="auto">
            <a:xfrm>
              <a:off x="5276172" y="4524708"/>
              <a:ext cx="34893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a:lnSpc>
                  <a:spcPct val="85000"/>
                </a:lnSpc>
                <a:spcBef>
                  <a:spcPct val="0"/>
                </a:spcBef>
                <a:spcAft>
                  <a:spcPts val="1200"/>
                </a:spcAft>
                <a:buClr>
                  <a:schemeClr val="tx2"/>
                </a:buClr>
                <a:buSzPct val="105000"/>
                <a:buFontTx/>
                <a:buNone/>
              </a:pPr>
              <a:r>
                <a:rPr lang="en-US" altLang="en-US" sz="1200" dirty="0">
                  <a:latin typeface="Calibri" pitchFamily="34" charset="0"/>
                  <a:ea typeface="MS PGothic" pitchFamily="34" charset="-128"/>
                </a:rPr>
                <a:t>Analyzes the visual content of images and video frames to understand their content directly</a:t>
              </a:r>
            </a:p>
          </p:txBody>
        </p:sp>
        <p:pic>
          <p:nvPicPr>
            <p:cNvPr id="1333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3060" y="4284995"/>
              <a:ext cx="757237" cy="61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1" name="Footer Placeholder 2"/>
          <p:cNvSpPr>
            <a:spLocks noGrp="1"/>
          </p:cNvSpPr>
          <p:nvPr>
            <p:ph type="ftr" sz="quarter" idx="10"/>
          </p:nvPr>
        </p:nvSpPr>
        <p:spPr>
          <a:xfrm>
            <a:off x="76200" y="6613525"/>
            <a:ext cx="3352800" cy="244475"/>
          </a:xfrm>
        </p:spPr>
        <p:txBody>
          <a:bodyPr/>
          <a:lstStyle>
            <a:lvl1pPr>
              <a:defRPr sz="1000"/>
            </a:lvl1pPr>
          </a:lstStyle>
          <a:p>
            <a:pPr>
              <a:defRPr/>
            </a:pPr>
            <a:r>
              <a:rPr lang="en-US" altLang="en-US" dirty="0"/>
              <a:t>© 2015 International Business Machines Corporation</a:t>
            </a:r>
          </a:p>
        </p:txBody>
      </p:sp>
      <p:grpSp>
        <p:nvGrpSpPr>
          <p:cNvPr id="22" name="Group 21"/>
          <p:cNvGrpSpPr/>
          <p:nvPr/>
        </p:nvGrpSpPr>
        <p:grpSpPr>
          <a:xfrm>
            <a:off x="5257800" y="3507702"/>
            <a:ext cx="3611562" cy="805942"/>
            <a:chOff x="5153935" y="4283408"/>
            <a:chExt cx="3611562" cy="805942"/>
          </a:xfrm>
        </p:grpSpPr>
        <p:sp>
          <p:nvSpPr>
            <p:cNvPr id="23" name="Rectangle 36"/>
            <p:cNvSpPr>
              <a:spLocks noChangeArrowheads="1"/>
            </p:cNvSpPr>
            <p:nvPr/>
          </p:nvSpPr>
          <p:spPr bwMode="auto">
            <a:xfrm>
              <a:off x="5153935" y="4283408"/>
              <a:ext cx="208506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fontAlgn="b" hangingPunct="1">
                <a:lnSpc>
                  <a:spcPct val="100000"/>
                </a:lnSpc>
                <a:spcBef>
                  <a:spcPct val="0"/>
                </a:spcBef>
                <a:buFontTx/>
                <a:buNone/>
              </a:pPr>
              <a:r>
                <a:rPr lang="en-US" altLang="en-US" sz="1600" b="1" dirty="0">
                  <a:ea typeface="MS PGothic" pitchFamily="34" charset="-128"/>
                </a:rPr>
                <a:t>Visual Insights</a:t>
              </a:r>
            </a:p>
          </p:txBody>
        </p:sp>
        <p:sp>
          <p:nvSpPr>
            <p:cNvPr id="24" name="Rectangle 37"/>
            <p:cNvSpPr>
              <a:spLocks noChangeArrowheads="1"/>
            </p:cNvSpPr>
            <p:nvPr/>
          </p:nvSpPr>
          <p:spPr bwMode="auto">
            <a:xfrm>
              <a:off x="5276172" y="4524708"/>
              <a:ext cx="3489325" cy="564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lvl="0">
                <a:lnSpc>
                  <a:spcPct val="85000"/>
                </a:lnSpc>
                <a:spcBef>
                  <a:spcPct val="0"/>
                </a:spcBef>
                <a:spcAft>
                  <a:spcPts val="1200"/>
                </a:spcAft>
                <a:buClr>
                  <a:schemeClr val="tx2"/>
                </a:buClr>
                <a:buSzPct val="105000"/>
                <a:buNone/>
              </a:pPr>
              <a:r>
                <a:rPr lang="en-US" altLang="en-US" sz="1200" dirty="0">
                  <a:latin typeface="Calibri" pitchFamily="34" charset="0"/>
                  <a:ea typeface="MS PGothic" pitchFamily="34" charset="-128"/>
                </a:rPr>
                <a:t>Analyzes online photos and video to extract insights related to interests, activities, hobbies, life events, and products.</a:t>
              </a:r>
            </a:p>
          </p:txBody>
        </p:sp>
      </p:grpSp>
      <p:grpSp>
        <p:nvGrpSpPr>
          <p:cNvPr id="26" name="Group 25"/>
          <p:cNvGrpSpPr/>
          <p:nvPr/>
        </p:nvGrpSpPr>
        <p:grpSpPr>
          <a:xfrm>
            <a:off x="1307588" y="4466943"/>
            <a:ext cx="3611563" cy="898788"/>
            <a:chOff x="5153934" y="4283408"/>
            <a:chExt cx="3611563" cy="898788"/>
          </a:xfrm>
        </p:grpSpPr>
        <p:sp>
          <p:nvSpPr>
            <p:cNvPr id="27" name="Rectangle 36"/>
            <p:cNvSpPr>
              <a:spLocks noChangeArrowheads="1"/>
            </p:cNvSpPr>
            <p:nvPr/>
          </p:nvSpPr>
          <p:spPr bwMode="auto">
            <a:xfrm>
              <a:off x="5153934" y="4283408"/>
              <a:ext cx="2854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fontAlgn="b" hangingPunct="1">
                <a:lnSpc>
                  <a:spcPct val="100000"/>
                </a:lnSpc>
                <a:spcBef>
                  <a:spcPct val="0"/>
                </a:spcBef>
                <a:buFontTx/>
                <a:buNone/>
              </a:pPr>
              <a:r>
                <a:rPr lang="en-US" altLang="en-US" sz="1600" b="1" dirty="0">
                  <a:ea typeface="MS PGothic" pitchFamily="34" charset="-128"/>
                </a:rPr>
                <a:t>Document Conversion</a:t>
              </a:r>
            </a:p>
          </p:txBody>
        </p:sp>
        <p:sp>
          <p:nvSpPr>
            <p:cNvPr id="28" name="Rectangle 37"/>
            <p:cNvSpPr>
              <a:spLocks noChangeArrowheads="1"/>
            </p:cNvSpPr>
            <p:nvPr/>
          </p:nvSpPr>
          <p:spPr bwMode="auto">
            <a:xfrm>
              <a:off x="5276172" y="4524708"/>
              <a:ext cx="3489325" cy="6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lvl="0" defTabSz="457200" eaLnBrk="1" hangingPunct="1">
                <a:lnSpc>
                  <a:spcPct val="102000"/>
                </a:lnSpc>
                <a:spcBef>
                  <a:spcPct val="0"/>
                </a:spcBef>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dirty="0">
                  <a:latin typeface="Calibri" pitchFamily="34" charset="0"/>
                  <a:ea typeface="MS PGothic" pitchFamily="34" charset="-128"/>
                </a:rPr>
                <a:t>Automatically converts customer documents in varied formats to the format necessary for consumption by Watson services </a:t>
              </a:r>
            </a:p>
          </p:txBody>
        </p:sp>
      </p:grpSp>
      <p:pic>
        <p:nvPicPr>
          <p:cNvPr id="32" name="Picture 4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40476" y="3505796"/>
            <a:ext cx="499104" cy="49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3395" y="4471531"/>
            <a:ext cx="493875" cy="49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16"/>
          <p:cNvSpPr>
            <a:spLocks noChangeArrowheads="1"/>
          </p:cNvSpPr>
          <p:nvPr/>
        </p:nvSpPr>
        <p:spPr bwMode="auto">
          <a:xfrm>
            <a:off x="5223429" y="4540429"/>
            <a:ext cx="2476412" cy="32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fontAlgn="b" hangingPunct="1">
              <a:lnSpc>
                <a:spcPct val="100000"/>
              </a:lnSpc>
              <a:spcBef>
                <a:spcPct val="0"/>
              </a:spcBef>
              <a:buFontTx/>
              <a:buNone/>
            </a:pPr>
            <a:r>
              <a:rPr lang="en-US" altLang="en-US" sz="1600" b="1" dirty="0">
                <a:ea typeface="MS PGothic" pitchFamily="34" charset="-128"/>
              </a:rPr>
              <a:t>Relationship Extraction</a:t>
            </a:r>
          </a:p>
        </p:txBody>
      </p:sp>
      <p:sp>
        <p:nvSpPr>
          <p:cNvPr id="35" name="Rectangle 32"/>
          <p:cNvSpPr>
            <a:spLocks noChangeArrowheads="1"/>
          </p:cNvSpPr>
          <p:nvPr/>
        </p:nvSpPr>
        <p:spPr bwMode="auto">
          <a:xfrm>
            <a:off x="5345942" y="4775847"/>
            <a:ext cx="3247394" cy="461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fontAlgn="b" hangingPunct="1">
              <a:lnSpc>
                <a:spcPct val="100000"/>
              </a:lnSpc>
              <a:spcBef>
                <a:spcPct val="0"/>
              </a:spcBef>
              <a:buFontTx/>
              <a:buNone/>
            </a:pPr>
            <a:r>
              <a:rPr lang="en-US" altLang="en-US" sz="1200" dirty="0">
                <a:latin typeface="Calibri" pitchFamily="34" charset="0"/>
                <a:ea typeface="MS PGothic" pitchFamily="34" charset="-128"/>
              </a:rPr>
              <a:t>Intelligently finds relationships between sentences components</a:t>
            </a:r>
          </a:p>
        </p:txBody>
      </p:sp>
      <p:pic>
        <p:nvPicPr>
          <p:cNvPr id="36" name="Picture 28" descr="https://releaseblueprints.ibm.com/download/attachments/42373896/SIRE_32x32.png?version=1&amp;modificationDate=14068423064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6714" y="4579053"/>
            <a:ext cx="488820" cy="51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2"/>
          <p:cNvSpPr>
            <a:spLocks noChangeArrowheads="1"/>
          </p:cNvSpPr>
          <p:nvPr/>
        </p:nvSpPr>
        <p:spPr bwMode="auto">
          <a:xfrm>
            <a:off x="1346056" y="3488216"/>
            <a:ext cx="1562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fontAlgn="b" hangingPunct="1">
              <a:lnSpc>
                <a:spcPct val="100000"/>
              </a:lnSpc>
              <a:spcBef>
                <a:spcPct val="0"/>
              </a:spcBef>
              <a:buFontTx/>
              <a:buNone/>
            </a:pPr>
            <a:r>
              <a:rPr lang="en-US" altLang="en-US" sz="1600" b="1" dirty="0">
                <a:ea typeface="MS PGothic" pitchFamily="34" charset="-128"/>
              </a:rPr>
              <a:t>Tone Analyzer</a:t>
            </a:r>
          </a:p>
        </p:txBody>
      </p:sp>
      <p:sp>
        <p:nvSpPr>
          <p:cNvPr id="30" name="Rectangle 29"/>
          <p:cNvSpPr>
            <a:spLocks noChangeArrowheads="1"/>
          </p:cNvSpPr>
          <p:nvPr/>
        </p:nvSpPr>
        <p:spPr bwMode="auto">
          <a:xfrm>
            <a:off x="1505109" y="3721168"/>
            <a:ext cx="23729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eaLnBrk="1" fontAlgn="b" hangingPunct="1">
              <a:lnSpc>
                <a:spcPct val="100000"/>
              </a:lnSpc>
              <a:spcBef>
                <a:spcPct val="0"/>
              </a:spcBef>
              <a:buFontTx/>
              <a:buNone/>
            </a:pPr>
            <a:r>
              <a:rPr lang="en-US" altLang="en-US" sz="1200" dirty="0">
                <a:latin typeface="Calibri" pitchFamily="34" charset="0"/>
                <a:ea typeface="MS PGothic" pitchFamily="34" charset="-128"/>
              </a:rPr>
              <a:t>Helps users understand the attitudes that are implied in text</a:t>
            </a:r>
          </a:p>
        </p:txBody>
      </p:sp>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3395" y="3534416"/>
            <a:ext cx="511455" cy="511455"/>
          </a:xfrm>
          <a:prstGeom prst="rect">
            <a:avLst/>
          </a:prstGeom>
        </p:spPr>
      </p:pic>
    </p:spTree>
    <p:extLst>
      <p:ext uri="{BB962C8B-B14F-4D97-AF65-F5344CB8AC3E}">
        <p14:creationId xmlns:p14="http://schemas.microsoft.com/office/powerpoint/2010/main" val="3004487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 descr="earth1"/>
          <p:cNvPicPr>
            <a:picLocks noChangeAspect="1" noChangeArrowheads="1"/>
          </p:cNvPicPr>
          <p:nvPr/>
        </p:nvPicPr>
        <p:blipFill>
          <a:blip r:embed="rId2">
            <a:extLst>
              <a:ext uri="{28A0092B-C50C-407E-A947-70E740481C1C}">
                <a14:useLocalDpi xmlns:a14="http://schemas.microsoft.com/office/drawing/2010/main" val="0"/>
              </a:ext>
            </a:extLst>
          </a:blip>
          <a:srcRect t="11313" r="42799" b="3836"/>
          <a:stretch>
            <a:fillRect/>
          </a:stretch>
        </p:blipFill>
        <p:spPr bwMode="auto">
          <a:xfrm>
            <a:off x="4529138" y="0"/>
            <a:ext cx="46910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 y="1600200"/>
            <a:ext cx="4251036" cy="579437"/>
          </a:xfrm>
        </p:spPr>
        <p:txBody>
          <a:bodyPr/>
          <a:lstStyle/>
          <a:p>
            <a:pPr algn="ctr">
              <a:defRPr/>
            </a:pPr>
            <a:r>
              <a:rPr lang="en-US" altLang="en-US" dirty="0">
                <a:solidFill>
                  <a:srgbClr val="FFFFFF"/>
                </a:solidFill>
                <a:latin typeface="HelvNeue Light for IBM" pitchFamily="34" charset="0"/>
              </a:rPr>
              <a:t>What will you build </a:t>
            </a:r>
            <a:br>
              <a:rPr lang="en-US" altLang="en-US" dirty="0">
                <a:solidFill>
                  <a:srgbClr val="FFFFFF"/>
                </a:solidFill>
                <a:latin typeface="HelvNeue Light for IBM" pitchFamily="34" charset="0"/>
              </a:rPr>
            </a:br>
            <a:r>
              <a:rPr lang="en-US" altLang="en-US" dirty="0">
                <a:solidFill>
                  <a:srgbClr val="FFFFFF"/>
                </a:solidFill>
                <a:latin typeface="HelvNeue Light for IBM" pitchFamily="34" charset="0"/>
              </a:rPr>
              <a:t>with Watson?</a:t>
            </a:r>
            <a:br>
              <a:rPr lang="en-US" altLang="en-US" dirty="0">
                <a:solidFill>
                  <a:srgbClr val="FFFFFF"/>
                </a:solidFill>
                <a:latin typeface="HelvNeue Light for IBM" pitchFamily="34" charset="0"/>
              </a:rPr>
            </a:br>
            <a:endParaRPr lang="en-US" dirty="0"/>
          </a:p>
        </p:txBody>
      </p:sp>
      <p:sp>
        <p:nvSpPr>
          <p:cNvPr id="4" name="Footer Placeholder 3"/>
          <p:cNvSpPr>
            <a:spLocks noGrp="1"/>
          </p:cNvSpPr>
          <p:nvPr>
            <p:ph type="ftr" sz="quarter" idx="10"/>
          </p:nvPr>
        </p:nvSpPr>
        <p:spPr>
          <a:xfrm>
            <a:off x="76200" y="6571731"/>
            <a:ext cx="5562600" cy="244475"/>
          </a:xfrm>
        </p:spPr>
        <p:txBody>
          <a:bodyPr/>
          <a:lstStyle/>
          <a:p>
            <a:pPr>
              <a:defRPr/>
            </a:pPr>
            <a:r>
              <a:rPr lang="en-US" altLang="en-US" dirty="0"/>
              <a:t>© 2015 International Business Machines Corporation</a:t>
            </a:r>
          </a:p>
        </p:txBody>
      </p:sp>
      <p:sp>
        <p:nvSpPr>
          <p:cNvPr id="6" name="Subtitle 13"/>
          <p:cNvSpPr txBox="1">
            <a:spLocks/>
          </p:cNvSpPr>
          <p:nvPr/>
        </p:nvSpPr>
        <p:spPr bwMode="auto">
          <a:xfrm>
            <a:off x="473364" y="2890276"/>
            <a:ext cx="38100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225425" indent="-225425" algn="l" rtl="0" eaLnBrk="0" fontAlgn="base" hangingPunct="0">
              <a:lnSpc>
                <a:spcPct val="110000"/>
              </a:lnSpc>
              <a:spcBef>
                <a:spcPct val="20000"/>
              </a:spcBef>
              <a:spcAft>
                <a:spcPct val="0"/>
              </a:spcAft>
              <a:buChar char="•"/>
              <a:defRPr sz="2000">
                <a:solidFill>
                  <a:schemeClr val="tx1"/>
                </a:solidFill>
                <a:latin typeface="+mn-lt"/>
                <a:ea typeface="+mn-ea"/>
                <a:cs typeface="ヒラギノ角ゴ Pro W3" charset="0"/>
              </a:defRPr>
            </a:lvl1pPr>
            <a:lvl2pPr marL="463550" indent="-123825" algn="l" rtl="0" eaLnBrk="0" fontAlgn="base" hangingPunct="0">
              <a:spcBef>
                <a:spcPct val="20000"/>
              </a:spcBef>
              <a:spcAft>
                <a:spcPct val="0"/>
              </a:spcAft>
              <a:buChar char="•"/>
              <a:defRPr sz="2000">
                <a:solidFill>
                  <a:schemeClr val="bg1"/>
                </a:solidFill>
                <a:latin typeface="+mn-lt"/>
                <a:ea typeface="+mn-ea"/>
                <a:cs typeface="ヒラギノ角ゴ Pro W3"/>
              </a:defRPr>
            </a:lvl2pPr>
            <a:lvl3pPr marL="801688" indent="-223838" algn="l" rtl="0" eaLnBrk="0" fontAlgn="base" hangingPunct="0">
              <a:lnSpc>
                <a:spcPct val="110000"/>
              </a:lnSpc>
              <a:spcBef>
                <a:spcPct val="20000"/>
              </a:spcBef>
              <a:spcAft>
                <a:spcPct val="0"/>
              </a:spcAft>
              <a:buFont typeface="Arial" charset="0"/>
              <a:buChar char="–"/>
              <a:defRPr sz="20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har char="–"/>
              <a:defRPr sz="2800">
                <a:solidFill>
                  <a:schemeClr val="bg1"/>
                </a:solidFill>
                <a:latin typeface="+mn-lt"/>
                <a:ea typeface="+mn-ea"/>
                <a:cs typeface="ヒラギノ角ゴ Pro W3"/>
              </a:defRPr>
            </a:lvl4pPr>
            <a:lvl5pPr marL="2057400" indent="-228600" algn="l" rtl="0" eaLnBrk="0" fontAlgn="base" hangingPunct="0">
              <a:spcBef>
                <a:spcPct val="20000"/>
              </a:spcBef>
              <a:spcAft>
                <a:spcPct val="0"/>
              </a:spcAft>
              <a:buChar char="»"/>
              <a:defRPr sz="2800">
                <a:solidFill>
                  <a:schemeClr val="bg1"/>
                </a:solidFill>
                <a:latin typeface="+mn-lt"/>
                <a:ea typeface="+mn-ea"/>
                <a:cs typeface="ヒラギノ角ゴ Pro W3"/>
              </a:defRPr>
            </a:lvl5pPr>
            <a:lvl6pPr marL="2514600" indent="-228600" algn="l" rtl="0" fontAlgn="base">
              <a:spcBef>
                <a:spcPct val="20000"/>
              </a:spcBef>
              <a:spcAft>
                <a:spcPct val="0"/>
              </a:spcAft>
              <a:buChar char="»"/>
              <a:defRPr sz="2800">
                <a:solidFill>
                  <a:schemeClr val="bg1"/>
                </a:solidFill>
                <a:latin typeface="+mn-lt"/>
                <a:ea typeface="+mn-ea"/>
              </a:defRPr>
            </a:lvl6pPr>
            <a:lvl7pPr marL="2971800" indent="-228600" algn="l" rtl="0" fontAlgn="base">
              <a:spcBef>
                <a:spcPct val="20000"/>
              </a:spcBef>
              <a:spcAft>
                <a:spcPct val="0"/>
              </a:spcAft>
              <a:buChar char="»"/>
              <a:defRPr sz="2800">
                <a:solidFill>
                  <a:schemeClr val="bg1"/>
                </a:solidFill>
                <a:latin typeface="+mn-lt"/>
                <a:ea typeface="+mn-ea"/>
              </a:defRPr>
            </a:lvl7pPr>
            <a:lvl8pPr marL="3429000" indent="-228600" algn="l" rtl="0" fontAlgn="base">
              <a:spcBef>
                <a:spcPct val="20000"/>
              </a:spcBef>
              <a:spcAft>
                <a:spcPct val="0"/>
              </a:spcAft>
              <a:buChar char="»"/>
              <a:defRPr sz="2800">
                <a:solidFill>
                  <a:schemeClr val="bg1"/>
                </a:solidFill>
                <a:latin typeface="+mn-lt"/>
                <a:ea typeface="+mn-ea"/>
              </a:defRPr>
            </a:lvl8pPr>
            <a:lvl9pPr marL="3886200" indent="-228600" algn="l" rtl="0" fontAlgn="base">
              <a:spcBef>
                <a:spcPct val="20000"/>
              </a:spcBef>
              <a:spcAft>
                <a:spcPct val="0"/>
              </a:spcAft>
              <a:buChar char="»"/>
              <a:defRPr sz="2800">
                <a:solidFill>
                  <a:schemeClr val="bg1"/>
                </a:solidFill>
                <a:latin typeface="+mn-lt"/>
                <a:ea typeface="+mn-ea"/>
              </a:defRPr>
            </a:lvl9pPr>
          </a:lstStyle>
          <a:p>
            <a:pPr marL="0" indent="0" eaLnBrk="1" hangingPunct="1">
              <a:buNone/>
            </a:pPr>
            <a:r>
              <a:rPr lang="en-US" altLang="en-US" kern="0" dirty="0"/>
              <a:t>IBM Watson Developer Cloud</a:t>
            </a:r>
          </a:p>
          <a:p>
            <a:pPr marL="0" indent="0" algn="ctr" eaLnBrk="1" hangingPunct="1">
              <a:buNone/>
            </a:pPr>
            <a:r>
              <a:rPr lang="en-US" altLang="en-US" kern="0" dirty="0"/>
              <a:t> </a:t>
            </a:r>
          </a:p>
          <a:p>
            <a:pPr marL="0" indent="0" eaLnBrk="1" hangingPunct="1">
              <a:buNone/>
            </a:pPr>
            <a:r>
              <a:rPr lang="en-US" altLang="en-US" sz="1800" i="1" kern="0" dirty="0">
                <a:solidFill>
                  <a:schemeClr val="bg1">
                    <a:lumMod val="50000"/>
                    <a:lumOff val="50000"/>
                  </a:schemeClr>
                </a:solidFill>
              </a:rPr>
              <a:t>Link:</a:t>
            </a:r>
          </a:p>
          <a:p>
            <a:pPr marL="0" indent="0" eaLnBrk="1" hangingPunct="1">
              <a:buNone/>
            </a:pPr>
            <a:r>
              <a:rPr lang="en-US" altLang="en-US" kern="0" dirty="0">
                <a:solidFill>
                  <a:schemeClr val="bg1">
                    <a:lumMod val="50000"/>
                    <a:lumOff val="50000"/>
                  </a:schemeClr>
                </a:solidFill>
              </a:rPr>
              <a:t>IBM.com/</a:t>
            </a:r>
            <a:r>
              <a:rPr lang="en-US" altLang="en-US" kern="0" dirty="0" err="1">
                <a:solidFill>
                  <a:schemeClr val="bg1">
                    <a:lumMod val="50000"/>
                    <a:lumOff val="50000"/>
                  </a:schemeClr>
                </a:solidFill>
              </a:rPr>
              <a:t>WatsonDeveloperCloud</a:t>
            </a:r>
            <a:endParaRPr lang="en-US" altLang="en-US" kern="0" dirty="0">
              <a:solidFill>
                <a:schemeClr val="bg1">
                  <a:lumMod val="50000"/>
                  <a:lumOff val="50000"/>
                </a:schemeClr>
              </a:solidFill>
            </a:endParaRPr>
          </a:p>
          <a:p>
            <a:endParaRPr lang="en-US" kern="0" dirty="0"/>
          </a:p>
        </p:txBody>
      </p:sp>
    </p:spTree>
    <p:extLst>
      <p:ext uri="{BB962C8B-B14F-4D97-AF65-F5344CB8AC3E}">
        <p14:creationId xmlns:p14="http://schemas.microsoft.com/office/powerpoint/2010/main" val="2683075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a:t>
            </a:r>
            <a:br>
              <a:rPr lang="en-US" dirty="0"/>
            </a:br>
            <a:r>
              <a:rPr lang="en-US" dirty="0"/>
              <a:t>-- AlchemyLanguage individual services </a:t>
            </a:r>
            <a:br>
              <a:rPr lang="en-US" dirty="0"/>
            </a:br>
            <a:r>
              <a:rPr lang="en-US" dirty="0"/>
              <a:t>-- WDC Beta &amp; Experimental services </a:t>
            </a:r>
          </a:p>
        </p:txBody>
      </p:sp>
      <p:sp>
        <p:nvSpPr>
          <p:cNvPr id="4" name="Footer Placeholder 3"/>
          <p:cNvSpPr>
            <a:spLocks noGrp="1"/>
          </p:cNvSpPr>
          <p:nvPr>
            <p:ph type="ftr" sz="quarter" idx="10"/>
          </p:nvPr>
        </p:nvSpPr>
        <p:spPr/>
        <p:txBody>
          <a:bodyPr/>
          <a:lstStyle/>
          <a:p>
            <a:pPr>
              <a:defRPr/>
            </a:pPr>
            <a:r>
              <a:rPr lang="en-US" altLang="en-US" dirty="0"/>
              <a:t>© 2015 International Business Machines Corporation</a:t>
            </a:r>
          </a:p>
        </p:txBody>
      </p:sp>
    </p:spTree>
    <p:extLst>
      <p:ext uri="{BB962C8B-B14F-4D97-AF65-F5344CB8AC3E}">
        <p14:creationId xmlns:p14="http://schemas.microsoft.com/office/powerpoint/2010/main" val="415092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3"/>
          <p:cNvSpPr txBox="1">
            <a:spLocks noChangeArrowheads="1"/>
          </p:cNvSpPr>
          <p:nvPr/>
        </p:nvSpPr>
        <p:spPr bwMode="auto">
          <a:xfrm>
            <a:off x="3873500" y="187483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a:defRPr>
                <a:solidFill>
                  <a:schemeClr val="tx1"/>
                </a:solidFill>
                <a:latin typeface="Arial" panose="020B0604020202020204" pitchFamily="34" charset="0"/>
                <a:ea typeface="MS PGothic" panose="020B0600070205080204" pitchFamily="34" charset="-128"/>
              </a:defRPr>
            </a:lvl2pPr>
            <a:lvl3pPr>
              <a:defRPr>
                <a:solidFill>
                  <a:schemeClr val="tx1"/>
                </a:solidFill>
                <a:latin typeface="Arial" panose="020B0604020202020204" pitchFamily="34" charset="0"/>
                <a:ea typeface="MS PGothic" panose="020B0600070205080204" pitchFamily="34" charset="-128"/>
              </a:defRPr>
            </a:lvl3pPr>
            <a:lvl4pPr>
              <a:defRPr>
                <a:solidFill>
                  <a:schemeClr val="tx1"/>
                </a:solidFill>
                <a:latin typeface="Arial" panose="020B0604020202020204" pitchFamily="34" charset="0"/>
                <a:ea typeface="MS PGothic" panose="020B0600070205080204" pitchFamily="34" charset="-128"/>
              </a:defRPr>
            </a:lvl4pPr>
            <a:lvl5pP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1100">
                <a:solidFill>
                  <a:srgbClr val="001934"/>
                </a:solidFill>
                <a:latin typeface="Wingdings" panose="05000000000000000000" pitchFamily="2" charset="2"/>
              </a:rPr>
              <a:t></a:t>
            </a:r>
            <a:endParaRPr lang="en-US" altLang="en-US" sz="1100">
              <a:solidFill>
                <a:srgbClr val="001934"/>
              </a:solidFill>
              <a:latin typeface="Helvetica" panose="020B0604020202020204" pitchFamily="34" charset="0"/>
            </a:endParaRPr>
          </a:p>
        </p:txBody>
      </p:sp>
      <p:sp>
        <p:nvSpPr>
          <p:cNvPr id="18435" name="TextBox 4"/>
          <p:cNvSpPr txBox="1">
            <a:spLocks noChangeArrowheads="1"/>
          </p:cNvSpPr>
          <p:nvPr/>
        </p:nvSpPr>
        <p:spPr bwMode="auto">
          <a:xfrm>
            <a:off x="3565525" y="2092325"/>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a:defRPr>
                <a:solidFill>
                  <a:schemeClr val="tx1"/>
                </a:solidFill>
                <a:latin typeface="Arial" panose="020B0604020202020204" pitchFamily="34" charset="0"/>
                <a:ea typeface="MS PGothic" panose="020B0600070205080204" pitchFamily="34" charset="-128"/>
              </a:defRPr>
            </a:lvl2pPr>
            <a:lvl3pPr>
              <a:defRPr>
                <a:solidFill>
                  <a:schemeClr val="tx1"/>
                </a:solidFill>
                <a:latin typeface="Arial" panose="020B0604020202020204" pitchFamily="34" charset="0"/>
                <a:ea typeface="MS PGothic" panose="020B0600070205080204" pitchFamily="34" charset="-128"/>
              </a:defRPr>
            </a:lvl3pPr>
            <a:lvl4pPr>
              <a:defRPr>
                <a:solidFill>
                  <a:schemeClr val="tx1"/>
                </a:solidFill>
                <a:latin typeface="Arial" panose="020B0604020202020204" pitchFamily="34" charset="0"/>
                <a:ea typeface="MS PGothic" panose="020B0600070205080204" pitchFamily="34" charset="-128"/>
              </a:defRPr>
            </a:lvl4pPr>
            <a:lvl5pP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1100">
                <a:solidFill>
                  <a:srgbClr val="001934"/>
                </a:solidFill>
                <a:latin typeface="Wingdings" panose="05000000000000000000" pitchFamily="2" charset="2"/>
              </a:rPr>
              <a:t></a:t>
            </a:r>
            <a:endParaRPr lang="en-US" altLang="en-US" sz="1100">
              <a:solidFill>
                <a:srgbClr val="001934"/>
              </a:solidFill>
              <a:latin typeface="Helvetica" panose="020B0604020202020204" pitchFamily="34" charset="0"/>
            </a:endParaRPr>
          </a:p>
        </p:txBody>
      </p:sp>
      <p:sp>
        <p:nvSpPr>
          <p:cNvPr id="18436" name="TextBox 5"/>
          <p:cNvSpPr txBox="1">
            <a:spLocks noChangeArrowheads="1"/>
          </p:cNvSpPr>
          <p:nvPr/>
        </p:nvSpPr>
        <p:spPr bwMode="auto">
          <a:xfrm>
            <a:off x="5113338" y="1676400"/>
            <a:ext cx="2492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a:defRPr>
                <a:solidFill>
                  <a:schemeClr val="tx1"/>
                </a:solidFill>
                <a:latin typeface="Arial" panose="020B0604020202020204" pitchFamily="34" charset="0"/>
                <a:ea typeface="MS PGothic" panose="020B0600070205080204" pitchFamily="34" charset="-128"/>
              </a:defRPr>
            </a:lvl2pPr>
            <a:lvl3pPr>
              <a:defRPr>
                <a:solidFill>
                  <a:schemeClr val="tx1"/>
                </a:solidFill>
                <a:latin typeface="Arial" panose="020B0604020202020204" pitchFamily="34" charset="0"/>
                <a:ea typeface="MS PGothic" panose="020B0600070205080204" pitchFamily="34" charset="-128"/>
              </a:defRPr>
            </a:lvl3pPr>
            <a:lvl4pPr>
              <a:defRPr>
                <a:solidFill>
                  <a:schemeClr val="tx1"/>
                </a:solidFill>
                <a:latin typeface="Arial" panose="020B0604020202020204" pitchFamily="34" charset="0"/>
                <a:ea typeface="MS PGothic" panose="020B0600070205080204" pitchFamily="34" charset="-128"/>
              </a:defRPr>
            </a:lvl4pPr>
            <a:lvl5pP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1100">
                <a:solidFill>
                  <a:srgbClr val="001934"/>
                </a:solidFill>
                <a:latin typeface="Wingdings" panose="05000000000000000000" pitchFamily="2" charset="2"/>
              </a:rPr>
              <a:t></a:t>
            </a:r>
            <a:endParaRPr lang="en-US" altLang="en-US" sz="1100">
              <a:solidFill>
                <a:srgbClr val="001934"/>
              </a:solidFill>
              <a:latin typeface="Helvetica" panose="020B0604020202020204" pitchFamily="34" charset="0"/>
            </a:endParaRPr>
          </a:p>
        </p:txBody>
      </p:sp>
      <p:sp>
        <p:nvSpPr>
          <p:cNvPr id="18437" name="TextBox 6"/>
          <p:cNvSpPr txBox="1">
            <a:spLocks noChangeArrowheads="1"/>
          </p:cNvSpPr>
          <p:nvPr/>
        </p:nvSpPr>
        <p:spPr bwMode="auto">
          <a:xfrm>
            <a:off x="5013325" y="181768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a:defRPr>
                <a:solidFill>
                  <a:schemeClr val="tx1"/>
                </a:solidFill>
                <a:latin typeface="Arial" panose="020B0604020202020204" pitchFamily="34" charset="0"/>
                <a:ea typeface="MS PGothic" panose="020B0600070205080204" pitchFamily="34" charset="-128"/>
              </a:defRPr>
            </a:lvl2pPr>
            <a:lvl3pPr>
              <a:defRPr>
                <a:solidFill>
                  <a:schemeClr val="tx1"/>
                </a:solidFill>
                <a:latin typeface="Arial" panose="020B0604020202020204" pitchFamily="34" charset="0"/>
                <a:ea typeface="MS PGothic" panose="020B0600070205080204" pitchFamily="34" charset="-128"/>
              </a:defRPr>
            </a:lvl3pPr>
            <a:lvl4pPr>
              <a:defRPr>
                <a:solidFill>
                  <a:schemeClr val="tx1"/>
                </a:solidFill>
                <a:latin typeface="Arial" panose="020B0604020202020204" pitchFamily="34" charset="0"/>
                <a:ea typeface="MS PGothic" panose="020B0600070205080204" pitchFamily="34" charset="-128"/>
              </a:defRPr>
            </a:lvl4pPr>
            <a:lvl5pP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1100">
                <a:solidFill>
                  <a:srgbClr val="001934"/>
                </a:solidFill>
                <a:latin typeface="Wingdings" panose="05000000000000000000" pitchFamily="2" charset="2"/>
              </a:rPr>
              <a:t></a:t>
            </a:r>
            <a:endParaRPr lang="en-US" altLang="en-US" sz="1100">
              <a:solidFill>
                <a:srgbClr val="001934"/>
              </a:solidFill>
              <a:latin typeface="Helvetica" panose="020B0604020202020204" pitchFamily="34" charset="0"/>
            </a:endParaRPr>
          </a:p>
        </p:txBody>
      </p:sp>
      <p:sp>
        <p:nvSpPr>
          <p:cNvPr id="18438" name="Title 1"/>
          <p:cNvSpPr>
            <a:spLocks noGrp="1"/>
          </p:cNvSpPr>
          <p:nvPr>
            <p:ph type="title"/>
          </p:nvPr>
        </p:nvSpPr>
        <p:spPr>
          <a:xfrm>
            <a:off x="457200" y="868363"/>
            <a:ext cx="8229600" cy="579437"/>
          </a:xfrm>
        </p:spPr>
        <p:txBody>
          <a:bodyPr/>
          <a:lstStyle/>
          <a:p>
            <a:r>
              <a:rPr lang="en-US" altLang="en-US"/>
              <a:t>Visual Insights</a:t>
            </a:r>
          </a:p>
        </p:txBody>
      </p:sp>
      <p:sp>
        <p:nvSpPr>
          <p:cNvPr id="9225" name="Content Placeholder 2"/>
          <p:cNvSpPr txBox="1">
            <a:spLocks/>
          </p:cNvSpPr>
          <p:nvPr/>
        </p:nvSpPr>
        <p:spPr bwMode="auto">
          <a:xfrm>
            <a:off x="381000" y="1447800"/>
            <a:ext cx="4876800" cy="4572000"/>
          </a:xfrm>
          <a:prstGeom prst="rect">
            <a:avLst/>
          </a:prstGeom>
          <a:noFill/>
          <a:ln>
            <a:noFill/>
          </a:ln>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defTabSz="914400" eaLnBrk="1" hangingPunct="1">
              <a:lnSpc>
                <a:spcPct val="100000"/>
              </a:lnSpc>
              <a:spcBef>
                <a:spcPts val="100"/>
              </a:spcBef>
              <a:buClr>
                <a:srgbClr val="FFFFFF"/>
              </a:buClr>
              <a:buFontTx/>
              <a:buNone/>
              <a:defRPr/>
            </a:pPr>
            <a:r>
              <a:rPr lang="en-US" altLang="en-US" sz="1600" b="1" dirty="0">
                <a:solidFill>
                  <a:srgbClr val="FFFFFF"/>
                </a:solidFill>
                <a:latin typeface="+mn-lt"/>
                <a:ea typeface="MS PGothic" pitchFamily="34" charset="-128"/>
              </a:rPr>
              <a:t>What is it?</a:t>
            </a:r>
          </a:p>
          <a:p>
            <a:pPr defTabSz="914400" eaLnBrk="1" fontAlgn="b" hangingPunct="1">
              <a:lnSpc>
                <a:spcPct val="100000"/>
              </a:lnSpc>
              <a:buClr>
                <a:srgbClr val="FFFFFF"/>
              </a:buClr>
              <a:buFont typeface="Wingdings" pitchFamily="2" charset="2"/>
              <a:buNone/>
              <a:defRPr/>
            </a:pPr>
            <a:r>
              <a:rPr lang="en-US" sz="1600" dirty="0"/>
              <a:t>Visual Insights analyzes photos and video to provide insight into consumers’ </a:t>
            </a:r>
            <a:r>
              <a:rPr lang="en-US" sz="1600" i="1" dirty="0"/>
              <a:t>interests</a:t>
            </a:r>
            <a:r>
              <a:rPr lang="en-US" sz="1600" dirty="0"/>
              <a:t>,</a:t>
            </a:r>
            <a:r>
              <a:rPr lang="en-US" sz="1600" i="1" dirty="0"/>
              <a:t> activities</a:t>
            </a:r>
            <a:r>
              <a:rPr lang="en-US" sz="1600" dirty="0"/>
              <a:t>,</a:t>
            </a:r>
            <a:r>
              <a:rPr lang="en-US" sz="1600" i="1" dirty="0"/>
              <a:t> hobbies</a:t>
            </a:r>
            <a:r>
              <a:rPr lang="en-US" sz="1600" dirty="0"/>
              <a:t>,</a:t>
            </a:r>
            <a:r>
              <a:rPr lang="en-US" sz="1600" i="1" dirty="0"/>
              <a:t> life events</a:t>
            </a:r>
            <a:r>
              <a:rPr lang="en-US" sz="1600" dirty="0"/>
              <a:t>, and </a:t>
            </a:r>
            <a:r>
              <a:rPr lang="en-US" sz="1600" i="1" dirty="0"/>
              <a:t>products.</a:t>
            </a:r>
          </a:p>
          <a:p>
            <a:pPr defTabSz="914400" eaLnBrk="1" fontAlgn="b" hangingPunct="1">
              <a:lnSpc>
                <a:spcPct val="100000"/>
              </a:lnSpc>
              <a:buClr>
                <a:srgbClr val="FFFFFF"/>
              </a:buClr>
              <a:buFont typeface="Wingdings" pitchFamily="2" charset="2"/>
              <a:buNone/>
              <a:defRPr/>
            </a:pPr>
            <a:endParaRPr lang="en-US" altLang="en-US" sz="800" dirty="0">
              <a:solidFill>
                <a:srgbClr val="FFFFFF"/>
              </a:solidFill>
              <a:latin typeface="+mn-lt"/>
              <a:ea typeface="MS PGothic" pitchFamily="34" charset="-128"/>
            </a:endParaRPr>
          </a:p>
          <a:p>
            <a:pPr defTabSz="914400" eaLnBrk="1" fontAlgn="b" hangingPunct="1">
              <a:lnSpc>
                <a:spcPct val="100000"/>
              </a:lnSpc>
              <a:buClr>
                <a:srgbClr val="FFFFFF"/>
              </a:buClr>
              <a:buFont typeface="Wingdings" pitchFamily="2" charset="2"/>
              <a:buNone/>
              <a:defRPr/>
            </a:pPr>
            <a:r>
              <a:rPr lang="en-US" altLang="en-US" sz="1600" b="1" dirty="0">
                <a:solidFill>
                  <a:srgbClr val="FFFFFF"/>
                </a:solidFill>
                <a:latin typeface="+mn-lt"/>
                <a:ea typeface="MS PGothic" pitchFamily="34" charset="-128"/>
              </a:rPr>
              <a:t>Why is it unique? </a:t>
            </a:r>
            <a:endParaRPr lang="en-US" altLang="en-US" sz="1600" i="1" dirty="0">
              <a:solidFill>
                <a:srgbClr val="FFFFFF"/>
              </a:solidFill>
              <a:latin typeface="+mn-lt"/>
              <a:ea typeface="MS PGothic" pitchFamily="34" charset="-128"/>
            </a:endParaRPr>
          </a:p>
          <a:p>
            <a:pPr defTabSz="914400" eaLnBrk="1" hangingPunct="1">
              <a:lnSpc>
                <a:spcPct val="100000"/>
              </a:lnSpc>
              <a:spcBef>
                <a:spcPts val="100"/>
              </a:spcBef>
              <a:buClr>
                <a:srgbClr val="FFFFFF"/>
              </a:buClr>
              <a:buFontTx/>
              <a:buNone/>
              <a:defRPr/>
            </a:pPr>
            <a:r>
              <a:rPr lang="en-US" altLang="en-US" sz="1600" dirty="0">
                <a:solidFill>
                  <a:srgbClr val="FFFFFF"/>
                </a:solidFill>
                <a:latin typeface="+mn-lt"/>
                <a:ea typeface="MS PGothic" pitchFamily="34" charset="-128"/>
              </a:rPr>
              <a:t>While most image services work on an image-by-image basis, this service works on a large collection of images.</a:t>
            </a:r>
          </a:p>
          <a:p>
            <a:pPr defTabSz="914400" eaLnBrk="1" hangingPunct="1">
              <a:lnSpc>
                <a:spcPct val="100000"/>
              </a:lnSpc>
              <a:spcBef>
                <a:spcPts val="100"/>
              </a:spcBef>
              <a:buClr>
                <a:srgbClr val="FFFFFF"/>
              </a:buClr>
              <a:buFontTx/>
              <a:buNone/>
              <a:defRPr/>
            </a:pPr>
            <a:endParaRPr lang="en-US" altLang="en-US" sz="800" b="1" dirty="0">
              <a:solidFill>
                <a:srgbClr val="FFFFFF"/>
              </a:solidFill>
              <a:latin typeface="+mn-lt"/>
              <a:ea typeface="MS PGothic" pitchFamily="34" charset="-128"/>
            </a:endParaRPr>
          </a:p>
          <a:p>
            <a:pPr defTabSz="914400" eaLnBrk="1" hangingPunct="1">
              <a:lnSpc>
                <a:spcPct val="100000"/>
              </a:lnSpc>
              <a:spcBef>
                <a:spcPts val="100"/>
              </a:spcBef>
              <a:buClr>
                <a:srgbClr val="FFFFFF"/>
              </a:buClr>
              <a:buFontTx/>
              <a:buNone/>
              <a:defRPr/>
            </a:pPr>
            <a:r>
              <a:rPr lang="en-US" altLang="en-US" sz="1600" b="1" dirty="0">
                <a:solidFill>
                  <a:srgbClr val="FFFFFF"/>
                </a:solidFill>
                <a:latin typeface="+mn-lt"/>
                <a:ea typeface="MS PGothic" pitchFamily="34" charset="-128"/>
              </a:rPr>
              <a:t>How does it work?</a:t>
            </a:r>
          </a:p>
          <a:p>
            <a:pPr>
              <a:buFontTx/>
              <a:buNone/>
              <a:defRPr/>
            </a:pPr>
            <a:r>
              <a:rPr lang="en-US" sz="1600" dirty="0"/>
              <a:t>Visual Insights analyzes a collection of images and outputs the interests, activities, etc. found in them, expressed as percentages. </a:t>
            </a:r>
          </a:p>
          <a:p>
            <a:pPr defTabSz="914400" eaLnBrk="1" fontAlgn="ctr" hangingPunct="1">
              <a:lnSpc>
                <a:spcPct val="100000"/>
              </a:lnSpc>
              <a:buClr>
                <a:srgbClr val="FFFFFF"/>
              </a:buClr>
              <a:buFont typeface="Wingdings" pitchFamily="2" charset="2"/>
              <a:buNone/>
              <a:defRPr/>
            </a:pPr>
            <a:endParaRPr lang="en-US" sz="800" dirty="0">
              <a:solidFill>
                <a:srgbClr val="FFFFFF"/>
              </a:solidFill>
              <a:latin typeface="+mn-lt"/>
              <a:ea typeface="MS PGothic" pitchFamily="34" charset="-128"/>
            </a:endParaRPr>
          </a:p>
          <a:p>
            <a:pPr defTabSz="914400" eaLnBrk="1" fontAlgn="ctr" hangingPunct="1">
              <a:lnSpc>
                <a:spcPct val="100000"/>
              </a:lnSpc>
              <a:buClr>
                <a:srgbClr val="FFFFFF"/>
              </a:buClr>
              <a:buFont typeface="Wingdings" pitchFamily="2" charset="2"/>
              <a:buNone/>
              <a:defRPr/>
            </a:pPr>
            <a:r>
              <a:rPr lang="en-US" altLang="en-US" sz="1600" b="1" dirty="0">
                <a:solidFill>
                  <a:srgbClr val="FFFFFF"/>
                </a:solidFill>
                <a:latin typeface="+mn-lt"/>
                <a:ea typeface="MS PGothic" pitchFamily="34" charset="-128"/>
                <a:sym typeface="Helvetica Light"/>
              </a:rPr>
              <a:t>Example Use Cases</a:t>
            </a:r>
          </a:p>
          <a:p>
            <a:pPr marL="115888" indent="-115888">
              <a:defRPr/>
            </a:pPr>
            <a:r>
              <a:rPr lang="en-US" sz="1600" dirty="0"/>
              <a:t>Brand Consistency Across Channels</a:t>
            </a:r>
          </a:p>
          <a:p>
            <a:pPr marL="115888" indent="-115888">
              <a:defRPr/>
            </a:pPr>
            <a:r>
              <a:rPr lang="en-US" sz="1600" dirty="0"/>
              <a:t>Customer Segmentation &amp; Personalized Marketing</a:t>
            </a:r>
          </a:p>
          <a:p>
            <a:pPr marL="115888" indent="-115888">
              <a:defRPr/>
            </a:pPr>
            <a:r>
              <a:rPr lang="en-US" sz="1600" dirty="0"/>
              <a:t>Social Media Campaign Analysis</a:t>
            </a:r>
          </a:p>
        </p:txBody>
      </p:sp>
      <p:sp>
        <p:nvSpPr>
          <p:cNvPr id="18440" name="Footer Placeholder 2"/>
          <p:cNvSpPr>
            <a:spLocks noGrp="1"/>
          </p:cNvSpPr>
          <p:nvPr>
            <p:ph type="ftr" sz="quarter" idx="10"/>
          </p:nvPr>
        </p:nvSpPr>
        <p:spPr>
          <a:xfrm>
            <a:off x="76200" y="6629400"/>
            <a:ext cx="3352800" cy="244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charset="-128"/>
              </a:rPr>
              <a:t>© 2015 International </a:t>
            </a:r>
            <a:r>
              <a:rPr lang="en-US" altLang="en-US" b="1">
                <a:ea typeface="ヒラギノ角ゴ Pro W3" charset="-128"/>
              </a:rPr>
              <a:t>Business Machines </a:t>
            </a:r>
            <a:r>
              <a:rPr lang="en-US" altLang="en-US">
                <a:ea typeface="ヒラギノ角ゴ Pro W3" charset="-128"/>
              </a:rPr>
              <a:t>Corporation</a:t>
            </a:r>
          </a:p>
        </p:txBody>
      </p:sp>
      <p:sp>
        <p:nvSpPr>
          <p:cNvPr id="18441" name="Content Placeholder 2"/>
          <p:cNvSpPr txBox="1">
            <a:spLocks/>
          </p:cNvSpPr>
          <p:nvPr/>
        </p:nvSpPr>
        <p:spPr bwMode="auto">
          <a:xfrm>
            <a:off x="5013325" y="5456238"/>
            <a:ext cx="39576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b" hangingPunct="1">
              <a:spcBef>
                <a:spcPct val="20000"/>
              </a:spcBef>
              <a:buClr>
                <a:schemeClr val="tx1"/>
              </a:buClr>
              <a:buFontTx/>
              <a:buChar char="•"/>
            </a:pPr>
            <a:endParaRPr lang="en-US" altLang="ja-JP" sz="1400">
              <a:latin typeface="Calibri" panose="020F0502020204030204" pitchFamily="34" charset="0"/>
              <a:ea typeface="Helvetica Neue Light"/>
              <a:cs typeface="Helvetica Neue Light"/>
            </a:endParaRPr>
          </a:p>
        </p:txBody>
      </p:sp>
      <p:grpSp>
        <p:nvGrpSpPr>
          <p:cNvPr id="18442" name="Group 14"/>
          <p:cNvGrpSpPr>
            <a:grpSpLocks/>
          </p:cNvGrpSpPr>
          <p:nvPr/>
        </p:nvGrpSpPr>
        <p:grpSpPr bwMode="auto">
          <a:xfrm>
            <a:off x="5410200" y="2057400"/>
            <a:ext cx="3352800" cy="3352800"/>
            <a:chOff x="5029200" y="1524000"/>
            <a:chExt cx="3743325" cy="3743325"/>
          </a:xfrm>
        </p:grpSpPr>
        <p:pic>
          <p:nvPicPr>
            <p:cNvPr id="18446" name="Picture 14" descr="http://simpleicon.com/wp-content/uploads/pie-chart-4.png"/>
            <p:cNvPicPr>
              <a:picLocks noChangeAspect="1" noChangeArrowheads="1"/>
            </p:cNvPicPr>
            <p:nvPr/>
          </p:nvPicPr>
          <p:blipFill>
            <a:blip r:embed="rId3">
              <a:duotone>
                <a:schemeClr val="accent4">
                  <a:shade val="45000"/>
                  <a:satMod val="135000"/>
                </a:schemeClr>
                <a:prstClr val="white"/>
              </a:duotone>
            </a:blip>
            <a:srcRect/>
            <a:stretch>
              <a:fillRect/>
            </a:stretch>
          </p:blipFill>
          <p:spPr bwMode="auto">
            <a:xfrm>
              <a:off x="5029200" y="1524000"/>
              <a:ext cx="3743325" cy="3743325"/>
            </a:xfrm>
            <a:prstGeom prst="rect">
              <a:avLst/>
            </a:prstGeom>
            <a:noFill/>
          </p:spPr>
        </p:pic>
        <p:pic>
          <p:nvPicPr>
            <p:cNvPr id="18448" name="Picture 16" descr="http://www.fsjes.um5a.ac.ma/images/stories/gallery.png"/>
            <p:cNvPicPr>
              <a:picLocks noChangeAspect="1" noChangeArrowheads="1"/>
            </p:cNvPicPr>
            <p:nvPr/>
          </p:nvPicPr>
          <p:blipFill>
            <a:blip r:embed="rId4">
              <a:duotone>
                <a:schemeClr val="accent4">
                  <a:shade val="45000"/>
                  <a:satMod val="135000"/>
                </a:schemeClr>
                <a:prstClr val="white"/>
              </a:duotone>
            </a:blip>
            <a:srcRect/>
            <a:stretch>
              <a:fillRect/>
            </a:stretch>
          </p:blipFill>
          <p:spPr bwMode="auto">
            <a:xfrm>
              <a:off x="5834062" y="2328862"/>
              <a:ext cx="2133600" cy="2133600"/>
            </a:xfrm>
            <a:prstGeom prst="rect">
              <a:avLst/>
            </a:prstGeom>
            <a:noFill/>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304800" y="914400"/>
            <a:ext cx="8420100" cy="501846"/>
          </a:xfrm>
        </p:spPr>
        <p:txBody>
          <a:bodyPr/>
          <a:lstStyle/>
          <a:p>
            <a:r>
              <a:rPr lang="en-US" dirty="0"/>
              <a:t>Alchemy Language</a:t>
            </a:r>
          </a:p>
        </p:txBody>
      </p:sp>
      <p:sp>
        <p:nvSpPr>
          <p:cNvPr id="3" name="Text Placeholder 2"/>
          <p:cNvSpPr>
            <a:spLocks noGrp="1"/>
          </p:cNvSpPr>
          <p:nvPr>
            <p:ph type="body" sz="quarter" idx="17"/>
          </p:nvPr>
        </p:nvSpPr>
        <p:spPr>
          <a:xfrm>
            <a:off x="381000" y="1600201"/>
            <a:ext cx="8343900" cy="4529666"/>
          </a:xfrm>
        </p:spPr>
        <p:txBody>
          <a:bodyPr>
            <a:normAutofit fontScale="77500" lnSpcReduction="20000"/>
          </a:bodyPr>
          <a:lstStyle/>
          <a:p>
            <a:pPr marL="0" indent="0">
              <a:buNone/>
            </a:pPr>
            <a:r>
              <a:rPr lang="en-US" dirty="0">
                <a:solidFill>
                  <a:srgbClr val="FFFFFF"/>
                </a:solidFill>
              </a:rPr>
              <a:t>Entity Extraction</a:t>
            </a:r>
          </a:p>
          <a:p>
            <a:pPr marL="0" indent="0">
              <a:buNone/>
            </a:pPr>
            <a:r>
              <a:rPr lang="en-US" dirty="0">
                <a:solidFill>
                  <a:srgbClr val="FFFFFF"/>
                </a:solidFill>
              </a:rPr>
              <a:t>Sentiment Analysis</a:t>
            </a:r>
          </a:p>
          <a:p>
            <a:pPr marL="0" indent="0">
              <a:buNone/>
            </a:pPr>
            <a:r>
              <a:rPr lang="en-US" dirty="0">
                <a:solidFill>
                  <a:srgbClr val="FFFFFF"/>
                </a:solidFill>
              </a:rPr>
              <a:t>Keyword Extraction</a:t>
            </a:r>
          </a:p>
          <a:p>
            <a:pPr marL="0" indent="0">
              <a:buNone/>
            </a:pPr>
            <a:r>
              <a:rPr lang="en-US" dirty="0">
                <a:solidFill>
                  <a:srgbClr val="FFFFFF"/>
                </a:solidFill>
              </a:rPr>
              <a:t>Concept Tagging</a:t>
            </a:r>
          </a:p>
          <a:p>
            <a:pPr marL="0" indent="0">
              <a:buNone/>
            </a:pPr>
            <a:r>
              <a:rPr lang="en-US" dirty="0">
                <a:solidFill>
                  <a:srgbClr val="FFFFFF"/>
                </a:solidFill>
              </a:rPr>
              <a:t>Relationship Extraction</a:t>
            </a:r>
          </a:p>
          <a:p>
            <a:pPr marL="0" indent="0">
              <a:buNone/>
            </a:pPr>
            <a:r>
              <a:rPr lang="en-US" dirty="0">
                <a:solidFill>
                  <a:srgbClr val="FFFFFF"/>
                </a:solidFill>
              </a:rPr>
              <a:t>Taxonomy Classification</a:t>
            </a:r>
          </a:p>
          <a:p>
            <a:pPr marL="0" indent="0">
              <a:buNone/>
            </a:pPr>
            <a:r>
              <a:rPr lang="en-US" dirty="0">
                <a:solidFill>
                  <a:srgbClr val="FFFFFF"/>
                </a:solidFill>
              </a:rPr>
              <a:t>Author Extraction</a:t>
            </a:r>
          </a:p>
          <a:p>
            <a:pPr marL="0" indent="0">
              <a:buNone/>
            </a:pPr>
            <a:r>
              <a:rPr lang="en-US" dirty="0">
                <a:solidFill>
                  <a:srgbClr val="FFFFFF"/>
                </a:solidFill>
              </a:rPr>
              <a:t>Language Detection</a:t>
            </a:r>
          </a:p>
          <a:p>
            <a:pPr marL="0" indent="0">
              <a:buNone/>
            </a:pPr>
            <a:r>
              <a:rPr lang="en-US" dirty="0">
                <a:solidFill>
                  <a:srgbClr val="FFFFFF"/>
                </a:solidFill>
              </a:rPr>
              <a:t>Text Extraction</a:t>
            </a:r>
          </a:p>
          <a:p>
            <a:pPr marL="0" indent="0">
              <a:buNone/>
            </a:pPr>
            <a:r>
              <a:rPr lang="en-US" dirty="0">
                <a:solidFill>
                  <a:srgbClr val="FFFFFF"/>
                </a:solidFill>
              </a:rPr>
              <a:t>Mircoformats Parsing</a:t>
            </a:r>
          </a:p>
          <a:p>
            <a:pPr marL="0" indent="0">
              <a:buNone/>
            </a:pPr>
            <a:r>
              <a:rPr lang="en-US" dirty="0">
                <a:solidFill>
                  <a:srgbClr val="FFFFFF"/>
                </a:solidFill>
              </a:rPr>
              <a:t>Feed Detection</a:t>
            </a:r>
          </a:p>
          <a:p>
            <a:pPr marL="0" indent="0">
              <a:buNone/>
            </a:pPr>
            <a:r>
              <a:rPr lang="en-US" dirty="0">
                <a:solidFill>
                  <a:srgbClr val="FFFFFF"/>
                </a:solidFill>
              </a:rPr>
              <a:t>Lined Data Support</a:t>
            </a:r>
          </a:p>
        </p:txBody>
      </p:sp>
    </p:spTree>
    <p:extLst>
      <p:ext uri="{BB962C8B-B14F-4D97-AF65-F5344CB8AC3E}">
        <p14:creationId xmlns:p14="http://schemas.microsoft.com/office/powerpoint/2010/main" val="1377708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57200" y="914400"/>
            <a:ext cx="5645150" cy="862450"/>
          </a:xfrm>
        </p:spPr>
        <p:txBody>
          <a:bodyPr/>
          <a:lstStyle/>
          <a:p>
            <a:r>
              <a:rPr lang="en-US" dirty="0"/>
              <a:t>Entity Extraction</a:t>
            </a:r>
          </a:p>
        </p:txBody>
      </p:sp>
      <p:sp>
        <p:nvSpPr>
          <p:cNvPr id="3" name="Text Placeholder 2"/>
          <p:cNvSpPr>
            <a:spLocks noGrp="1"/>
          </p:cNvSpPr>
          <p:nvPr>
            <p:ph type="body" sz="quarter" idx="17"/>
          </p:nvPr>
        </p:nvSpPr>
        <p:spPr>
          <a:xfrm>
            <a:off x="381000" y="1371600"/>
            <a:ext cx="3886200" cy="4572000"/>
          </a:xfrm>
        </p:spPr>
        <p:txBody>
          <a:bodyPr>
            <a:normAutofit fontScale="55000" lnSpcReduction="20000"/>
          </a:bodyPr>
          <a:lstStyle/>
          <a:p>
            <a:pPr marL="0" indent="0">
              <a:buNone/>
            </a:pPr>
            <a:endParaRPr lang="en-US" sz="2900" b="1" dirty="0">
              <a:solidFill>
                <a:schemeClr val="tx1"/>
              </a:solidFill>
              <a:latin typeface="Arial" pitchFamily="34" charset="0"/>
              <a:ea typeface="ヒラギノ角ゴ Pro W3"/>
              <a:cs typeface="ヒラギノ角ゴ Pro W3"/>
            </a:endParaRPr>
          </a:p>
          <a:p>
            <a:pPr marL="0" indent="0">
              <a:buNone/>
            </a:pPr>
            <a:r>
              <a:rPr lang="en-US" sz="2900" b="1" dirty="0">
                <a:solidFill>
                  <a:schemeClr val="tx1"/>
                </a:solidFill>
                <a:latin typeface="Arial" pitchFamily="34" charset="0"/>
                <a:ea typeface="ヒラギノ角ゴ Pro W3"/>
                <a:cs typeface="ヒラギノ角ゴ Pro W3"/>
              </a:rPr>
              <a:t>What is it:</a:t>
            </a:r>
          </a:p>
          <a:p>
            <a:pPr marL="0" indent="0">
              <a:buNone/>
            </a:pPr>
            <a:r>
              <a:rPr lang="en-US" dirty="0">
                <a:solidFill>
                  <a:srgbClr val="FFFFFF"/>
                </a:solidFill>
              </a:rPr>
              <a:t> Named entities specify things such as persons, places and organizations. AlchemyAPI's named entity extraction is capable of identifying people, companies, organizations, cities, geographic features and other typed entities from your HTML, text or web-based content.</a:t>
            </a:r>
          </a:p>
          <a:p>
            <a:pPr marL="0" indent="0">
              <a:buNone/>
            </a:pPr>
            <a:endParaRPr lang="en-US" dirty="0">
              <a:solidFill>
                <a:srgbClr val="FFFFFF"/>
              </a:solidFill>
            </a:endParaRPr>
          </a:p>
          <a:p>
            <a:pPr marL="0" indent="0">
              <a:buNone/>
            </a:pPr>
            <a:r>
              <a:rPr lang="en-US" sz="2900" b="1" dirty="0">
                <a:solidFill>
                  <a:schemeClr val="tx1"/>
                </a:solidFill>
                <a:latin typeface="Arial" pitchFamily="34" charset="0"/>
                <a:ea typeface="ヒラギノ角ゴ Pro W3"/>
                <a:cs typeface="ヒラギノ角ゴ Pro W3"/>
              </a:rPr>
              <a:t>How it works:</a:t>
            </a:r>
          </a:p>
          <a:p>
            <a:pPr marL="0" indent="0">
              <a:buNone/>
            </a:pPr>
            <a:r>
              <a:rPr lang="en-US" dirty="0">
                <a:solidFill>
                  <a:srgbClr val="FFFFFF"/>
                </a:solidFill>
              </a:rPr>
              <a:t>Entity extraction can add a wealth of semantic knowledge to your content to help you quickly understand the subject of the text. It is one of the most common starting points for using natural language processing techniques to enrich your content</a:t>
            </a:r>
          </a:p>
          <a:p>
            <a:pPr marL="0" indent="0">
              <a:buNone/>
            </a:pPr>
            <a:endParaRPr lang="en-US" dirty="0">
              <a:solidFill>
                <a:srgbClr val="FFFFFF"/>
              </a:solidFill>
            </a:endParaRPr>
          </a:p>
          <a:p>
            <a:pPr marL="0" indent="0">
              <a:buNone/>
            </a:pPr>
            <a:endParaRPr lang="en-US" sz="1400" dirty="0">
              <a:solidFill>
                <a:srgbClr val="FFFFFF"/>
              </a:solidFill>
            </a:endParaRPr>
          </a:p>
        </p:txBody>
      </p:sp>
      <p:pic>
        <p:nvPicPr>
          <p:cNvPr id="15" name="Picture 14"/>
          <p:cNvPicPr>
            <a:picLocks noChangeAspect="1"/>
          </p:cNvPicPr>
          <p:nvPr/>
        </p:nvPicPr>
        <p:blipFill>
          <a:blip r:embed="rId2"/>
          <a:stretch>
            <a:fillRect/>
          </a:stretch>
        </p:blipFill>
        <p:spPr>
          <a:xfrm>
            <a:off x="4419600" y="1828800"/>
            <a:ext cx="4052337" cy="2247900"/>
          </a:xfrm>
          <a:prstGeom prst="rect">
            <a:avLst/>
          </a:prstGeom>
        </p:spPr>
      </p:pic>
    </p:spTree>
    <p:extLst>
      <p:ext uri="{BB962C8B-B14F-4D97-AF65-F5344CB8AC3E}">
        <p14:creationId xmlns:p14="http://schemas.microsoft.com/office/powerpoint/2010/main" val="3375400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57200" y="914400"/>
            <a:ext cx="5645150" cy="862450"/>
          </a:xfrm>
        </p:spPr>
        <p:txBody>
          <a:bodyPr/>
          <a:lstStyle/>
          <a:p>
            <a:r>
              <a:rPr lang="en-US" dirty="0"/>
              <a:t>Sentiment Analysis API</a:t>
            </a:r>
          </a:p>
        </p:txBody>
      </p:sp>
      <p:sp>
        <p:nvSpPr>
          <p:cNvPr id="3" name="Text Placeholder 2"/>
          <p:cNvSpPr>
            <a:spLocks noGrp="1"/>
          </p:cNvSpPr>
          <p:nvPr>
            <p:ph type="body" sz="quarter" idx="17"/>
          </p:nvPr>
        </p:nvSpPr>
        <p:spPr>
          <a:xfrm>
            <a:off x="381000" y="1371600"/>
            <a:ext cx="4114800" cy="5181600"/>
          </a:xfrm>
        </p:spPr>
        <p:txBody>
          <a:bodyPr>
            <a:normAutofit fontScale="47500" lnSpcReduction="20000"/>
          </a:bodyPr>
          <a:lstStyle/>
          <a:p>
            <a:pPr marL="0" indent="0">
              <a:buNone/>
            </a:pPr>
            <a:endParaRPr lang="en-US" sz="1600" dirty="0">
              <a:solidFill>
                <a:srgbClr val="FFFFFF"/>
              </a:solidFill>
            </a:endParaRPr>
          </a:p>
          <a:p>
            <a:pPr marL="0" indent="0">
              <a:buNone/>
            </a:pPr>
            <a:r>
              <a:rPr lang="en-US" b="1" dirty="0">
                <a:solidFill>
                  <a:schemeClr val="tx1"/>
                </a:solidFill>
                <a:latin typeface="Arial" pitchFamily="34" charset="0"/>
                <a:cs typeface="ヒラギノ角ゴ Pro W3"/>
              </a:rPr>
              <a:t>What is it:</a:t>
            </a:r>
          </a:p>
          <a:p>
            <a:pPr marL="0" indent="0">
              <a:buNone/>
            </a:pPr>
            <a:r>
              <a:rPr lang="en-US" dirty="0">
                <a:solidFill>
                  <a:srgbClr val="FFFFFF"/>
                </a:solidFill>
              </a:rPr>
              <a:t>Sentiment is the attitude, opinion or feeling toward something, such as a person, organization, product or location. AlchemyAPI's sentiment analysis API provides easy-to-use mechanisms to identify the positive or negative sentiment within any document or webpage.</a:t>
            </a:r>
          </a:p>
          <a:p>
            <a:pPr marL="0" indent="0">
              <a:buNone/>
            </a:pPr>
            <a:r>
              <a:rPr lang="en-US" dirty="0">
                <a:solidFill>
                  <a:srgbClr val="FFFFFF"/>
                </a:solidFill>
              </a:rPr>
              <a:t>The sentiment analysis API is capable of computing document-level sentiment, sentiment for a user-specified target, entity-level sentiment, quotation-level sentiment, directional-sentiment and keyword-level sentiment. These multiple modes of sentiment analysis provide for a variety of use cases ranging from social media monitoring to trend analysis.</a:t>
            </a:r>
          </a:p>
          <a:p>
            <a:pPr marL="0" indent="0">
              <a:buNone/>
            </a:pPr>
            <a:endParaRPr lang="en-US" dirty="0">
              <a:solidFill>
                <a:srgbClr val="FFFFFF"/>
              </a:solidFill>
            </a:endParaRPr>
          </a:p>
          <a:p>
            <a:pPr marL="0" indent="0">
              <a:buNone/>
            </a:pPr>
            <a:r>
              <a:rPr lang="en-US" dirty="0">
                <a:solidFill>
                  <a:srgbClr val="FFFFFF"/>
                </a:solidFill>
              </a:rPr>
              <a:t>How it works:</a:t>
            </a:r>
          </a:p>
          <a:p>
            <a:pPr marL="0" indent="0">
              <a:buNone/>
            </a:pPr>
            <a:r>
              <a:rPr lang="en-US" dirty="0">
                <a:solidFill>
                  <a:srgbClr val="FFFFFF"/>
                </a:solidFill>
              </a:rPr>
              <a:t>AlchemyAPI's sentiment analysis algorithm looks for words that carry a positive or negative connotation then figures out which person, place or thing they are referring to. It also understands negations (i.e. "this car is good" vs. "this car is not good") and modifiers (i.e. "this car is good" vs. "this car is really good"). The sentiment analysis API works on documents large and small, including news articles, blog posts, product reviews, comments and Tweets.</a:t>
            </a:r>
          </a:p>
          <a:p>
            <a:pPr marL="0" indent="0">
              <a:buNone/>
            </a:pPr>
            <a:endParaRPr lang="en-US" dirty="0">
              <a:solidFill>
                <a:srgbClr val="FFFFFF"/>
              </a:solidFill>
            </a:endParaRPr>
          </a:p>
          <a:p>
            <a:pPr marL="0" indent="0">
              <a:buNone/>
            </a:pPr>
            <a:endParaRPr lang="en-US" sz="1400" dirty="0">
              <a:solidFill>
                <a:srgbClr val="FFFFFF"/>
              </a:solidFill>
            </a:endParaRPr>
          </a:p>
        </p:txBody>
      </p:sp>
      <p:pic>
        <p:nvPicPr>
          <p:cNvPr id="14" name="Picture 13"/>
          <p:cNvPicPr>
            <a:picLocks noChangeAspect="1"/>
          </p:cNvPicPr>
          <p:nvPr/>
        </p:nvPicPr>
        <p:blipFill>
          <a:blip r:embed="rId2"/>
          <a:stretch>
            <a:fillRect/>
          </a:stretch>
        </p:blipFill>
        <p:spPr>
          <a:xfrm>
            <a:off x="5085183" y="2286000"/>
            <a:ext cx="3296817" cy="1828800"/>
          </a:xfrm>
          <a:prstGeom prst="rect">
            <a:avLst/>
          </a:prstGeom>
        </p:spPr>
      </p:pic>
    </p:spTree>
    <p:extLst>
      <p:ext uri="{BB962C8B-B14F-4D97-AF65-F5344CB8AC3E}">
        <p14:creationId xmlns:p14="http://schemas.microsoft.com/office/powerpoint/2010/main" val="2596246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57200" y="914400"/>
            <a:ext cx="5645150" cy="862450"/>
          </a:xfrm>
        </p:spPr>
        <p:txBody>
          <a:bodyPr/>
          <a:lstStyle/>
          <a:p>
            <a:r>
              <a:rPr lang="en-US" dirty="0"/>
              <a:t>Keyword Extraction</a:t>
            </a:r>
          </a:p>
        </p:txBody>
      </p:sp>
      <p:sp>
        <p:nvSpPr>
          <p:cNvPr id="3" name="Text Placeholder 2"/>
          <p:cNvSpPr>
            <a:spLocks noGrp="1"/>
          </p:cNvSpPr>
          <p:nvPr>
            <p:ph type="body" sz="quarter" idx="17"/>
          </p:nvPr>
        </p:nvSpPr>
        <p:spPr>
          <a:xfrm>
            <a:off x="381000" y="1371600"/>
            <a:ext cx="3810000" cy="5334000"/>
          </a:xfrm>
        </p:spPr>
        <p:txBody>
          <a:bodyPr>
            <a:normAutofit fontScale="47500" lnSpcReduction="20000"/>
          </a:bodyPr>
          <a:lstStyle/>
          <a:p>
            <a:pPr marL="0" indent="0">
              <a:buNone/>
            </a:pPr>
            <a:endParaRPr lang="en-US" sz="1600" dirty="0">
              <a:solidFill>
                <a:srgbClr val="FFFFFF"/>
              </a:solidFill>
            </a:endParaRPr>
          </a:p>
          <a:p>
            <a:pPr marL="0" indent="0">
              <a:buNone/>
            </a:pPr>
            <a:r>
              <a:rPr lang="en-US" sz="3400" dirty="0">
                <a:solidFill>
                  <a:srgbClr val="FFFFFF"/>
                </a:solidFill>
              </a:rPr>
              <a:t>What is it:</a:t>
            </a:r>
          </a:p>
          <a:p>
            <a:pPr marL="0" indent="0">
              <a:buNone/>
            </a:pPr>
            <a:r>
              <a:rPr lang="en-US" dirty="0">
                <a:solidFill>
                  <a:srgbClr val="FFFFFF"/>
                </a:solidFill>
              </a:rPr>
              <a:t>Keywords are the important topics in your content and can be used to index data, generate tag clouds or for searching. AlchemyAPI's keyword extraction API is capable of finding keywords in text and ranking them. The sentiment can then be determined for each extracted keyword.</a:t>
            </a:r>
          </a:p>
          <a:p>
            <a:pPr marL="0" indent="0">
              <a:buNone/>
            </a:pPr>
            <a:endParaRPr lang="en-US" dirty="0">
              <a:solidFill>
                <a:srgbClr val="FFFFFF"/>
              </a:solidFill>
            </a:endParaRPr>
          </a:p>
          <a:p>
            <a:pPr marL="0" indent="0">
              <a:buNone/>
            </a:pPr>
            <a:r>
              <a:rPr lang="en-US" dirty="0">
                <a:solidFill>
                  <a:srgbClr val="FFFFFF"/>
                </a:solidFill>
              </a:rPr>
              <a:t>The keyword extraction API works on URLs, HTML documents and plain text. Just like every other feature, AlchemyAPI automatically detects the language of the content and then performs the appropriate analysis.</a:t>
            </a:r>
          </a:p>
          <a:p>
            <a:pPr marL="0" indent="0">
              <a:buNone/>
            </a:pPr>
            <a:endParaRPr lang="en-US" dirty="0">
              <a:solidFill>
                <a:srgbClr val="FFFFFF"/>
              </a:solidFill>
            </a:endParaRPr>
          </a:p>
          <a:p>
            <a:pPr marL="0" indent="0">
              <a:buNone/>
            </a:pPr>
            <a:endParaRPr lang="en-US" sz="3400" dirty="0">
              <a:solidFill>
                <a:srgbClr val="FFFFFF"/>
              </a:solidFill>
            </a:endParaRPr>
          </a:p>
          <a:p>
            <a:pPr marL="0" indent="0">
              <a:buNone/>
            </a:pPr>
            <a:r>
              <a:rPr lang="en-US" sz="3400" dirty="0">
                <a:solidFill>
                  <a:srgbClr val="FFFFFF"/>
                </a:solidFill>
              </a:rPr>
              <a:t>How it works: </a:t>
            </a:r>
          </a:p>
          <a:p>
            <a:pPr marL="0" indent="0">
              <a:buNone/>
            </a:pPr>
            <a:r>
              <a:rPr lang="en-US" dirty="0">
                <a:solidFill>
                  <a:srgbClr val="FFFFFF"/>
                </a:solidFill>
              </a:rPr>
              <a:t>AlchemyAPI's keyword extraction algorithm employs sophisticated statistical algorithms and natural language processing technology to analyze your content and identify the relevant keywords. Keyword extraction is supported in over a half-dozen different languages, enabling even foreign-language content to be categorized and tagged.</a:t>
            </a:r>
          </a:p>
          <a:p>
            <a:pPr marL="0" indent="0">
              <a:buNone/>
            </a:pPr>
            <a:r>
              <a:rPr lang="en-US" dirty="0">
                <a:solidFill>
                  <a:srgbClr val="FFFFFF"/>
                </a:solidFill>
              </a:rPr>
              <a:t> </a:t>
            </a:r>
          </a:p>
          <a:p>
            <a:pPr marL="0" indent="0">
              <a:buNone/>
            </a:pPr>
            <a:endParaRPr lang="en-US" sz="1400" dirty="0">
              <a:solidFill>
                <a:srgbClr val="FFFFFF"/>
              </a:solidFill>
            </a:endParaRPr>
          </a:p>
        </p:txBody>
      </p:sp>
      <p:pic>
        <p:nvPicPr>
          <p:cNvPr id="13" name="Picture 12"/>
          <p:cNvPicPr>
            <a:picLocks noChangeAspect="1"/>
          </p:cNvPicPr>
          <p:nvPr/>
        </p:nvPicPr>
        <p:blipFill>
          <a:blip r:embed="rId2"/>
          <a:stretch>
            <a:fillRect/>
          </a:stretch>
        </p:blipFill>
        <p:spPr>
          <a:xfrm>
            <a:off x="4191000" y="1905000"/>
            <a:ext cx="4189704" cy="2324100"/>
          </a:xfrm>
          <a:prstGeom prst="rect">
            <a:avLst/>
          </a:prstGeom>
        </p:spPr>
      </p:pic>
    </p:spTree>
    <p:extLst>
      <p:ext uri="{BB962C8B-B14F-4D97-AF65-F5344CB8AC3E}">
        <p14:creationId xmlns:p14="http://schemas.microsoft.com/office/powerpoint/2010/main" val="2425012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57200" y="914400"/>
            <a:ext cx="5645150" cy="862450"/>
          </a:xfrm>
        </p:spPr>
        <p:txBody>
          <a:bodyPr/>
          <a:lstStyle/>
          <a:p>
            <a:r>
              <a:rPr lang="en-US" dirty="0"/>
              <a:t>Concept Tagging</a:t>
            </a:r>
          </a:p>
        </p:txBody>
      </p:sp>
      <p:sp>
        <p:nvSpPr>
          <p:cNvPr id="3" name="Text Placeholder 2"/>
          <p:cNvSpPr>
            <a:spLocks noGrp="1"/>
          </p:cNvSpPr>
          <p:nvPr>
            <p:ph type="body" sz="quarter" idx="17"/>
          </p:nvPr>
        </p:nvSpPr>
        <p:spPr>
          <a:xfrm>
            <a:off x="381000" y="1371600"/>
            <a:ext cx="3810000" cy="4572000"/>
          </a:xfrm>
        </p:spPr>
        <p:txBody>
          <a:bodyPr>
            <a:normAutofit fontScale="55000" lnSpcReduction="20000"/>
          </a:bodyPr>
          <a:lstStyle/>
          <a:p>
            <a:pPr marL="0" indent="0">
              <a:buNone/>
            </a:pPr>
            <a:endParaRPr lang="en-US" sz="1600" dirty="0">
              <a:solidFill>
                <a:srgbClr val="FFFFFF"/>
              </a:solidFill>
            </a:endParaRPr>
          </a:p>
          <a:p>
            <a:pPr marL="0" indent="0">
              <a:buNone/>
            </a:pPr>
            <a:r>
              <a:rPr lang="en-US" sz="2900" dirty="0">
                <a:solidFill>
                  <a:srgbClr val="FFFFFF"/>
                </a:solidFill>
              </a:rPr>
              <a:t>What is it: </a:t>
            </a:r>
          </a:p>
          <a:p>
            <a:pPr marL="0" indent="0">
              <a:buNone/>
            </a:pPr>
            <a:r>
              <a:rPr lang="en-US" dirty="0">
                <a:solidFill>
                  <a:srgbClr val="FFFFFF"/>
                </a:solidFill>
              </a:rPr>
              <a:t>AlchemyAPI employs sophisticated text analysis techniques to concept tag documents in a manner similar to how humans would identify concepts. The concept tagging API is capable of making high-level abstractions by understanding how concepts relate, and can identify concepts that aren't necessarily directly referenced in the text.</a:t>
            </a:r>
          </a:p>
          <a:p>
            <a:pPr marL="0" indent="0">
              <a:buNone/>
            </a:pPr>
            <a:endParaRPr lang="en-US" dirty="0">
              <a:solidFill>
                <a:srgbClr val="FFFFFF"/>
              </a:solidFill>
            </a:endParaRPr>
          </a:p>
          <a:p>
            <a:pPr marL="0" indent="0">
              <a:buNone/>
            </a:pPr>
            <a:endParaRPr lang="en-US" dirty="0">
              <a:solidFill>
                <a:srgbClr val="FFFFFF"/>
              </a:solidFill>
            </a:endParaRPr>
          </a:p>
          <a:p>
            <a:pPr marL="0" indent="0">
              <a:buNone/>
            </a:pPr>
            <a:r>
              <a:rPr lang="en-US" sz="3300" dirty="0">
                <a:solidFill>
                  <a:srgbClr val="FFFFFF"/>
                </a:solidFill>
              </a:rPr>
              <a:t>How it works:</a:t>
            </a:r>
          </a:p>
          <a:p>
            <a:pPr marL="0" indent="0">
              <a:buNone/>
            </a:pPr>
            <a:r>
              <a:rPr lang="en-US" dirty="0">
                <a:solidFill>
                  <a:srgbClr val="FFFFFF"/>
                </a:solidFill>
              </a:rPr>
              <a:t> if an article mentions CERN and the Higgs boson, it will tag Large Hadron Collider as a concept even if the term is not mentioned explicitly in the page. By using concept tagging you can perform higher level analysis of your content than just basic keyword identification.</a:t>
            </a:r>
          </a:p>
          <a:p>
            <a:pPr marL="0" indent="0">
              <a:buNone/>
            </a:pPr>
            <a:endParaRPr lang="en-US" dirty="0">
              <a:solidFill>
                <a:srgbClr val="FFFFFF"/>
              </a:solidFill>
            </a:endParaRPr>
          </a:p>
          <a:p>
            <a:pPr marL="0" indent="0">
              <a:buNone/>
            </a:pPr>
            <a:r>
              <a:rPr lang="en-US" sz="1400" dirty="0">
                <a:solidFill>
                  <a:srgbClr val="FFFFFF"/>
                </a:solidFill>
              </a:rPr>
              <a:t>.</a:t>
            </a:r>
          </a:p>
          <a:p>
            <a:pPr marL="0" indent="0">
              <a:buNone/>
            </a:pPr>
            <a:endParaRPr lang="en-US" dirty="0">
              <a:solidFill>
                <a:srgbClr val="FFFFFF"/>
              </a:solidFill>
            </a:endParaRPr>
          </a:p>
        </p:txBody>
      </p:sp>
      <p:pic>
        <p:nvPicPr>
          <p:cNvPr id="12" name="Picture 11"/>
          <p:cNvPicPr>
            <a:picLocks noChangeAspect="1"/>
          </p:cNvPicPr>
          <p:nvPr/>
        </p:nvPicPr>
        <p:blipFill>
          <a:blip r:embed="rId2"/>
          <a:stretch>
            <a:fillRect/>
          </a:stretch>
        </p:blipFill>
        <p:spPr>
          <a:xfrm>
            <a:off x="4495800" y="2057400"/>
            <a:ext cx="4258387" cy="2362200"/>
          </a:xfrm>
          <a:prstGeom prst="rect">
            <a:avLst/>
          </a:prstGeom>
        </p:spPr>
      </p:pic>
    </p:spTree>
    <p:extLst>
      <p:ext uri="{BB962C8B-B14F-4D97-AF65-F5344CB8AC3E}">
        <p14:creationId xmlns:p14="http://schemas.microsoft.com/office/powerpoint/2010/main" val="2480965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868362"/>
            <a:ext cx="8582025" cy="639763"/>
          </a:xfrm>
        </p:spPr>
        <p:txBody>
          <a:bodyPr/>
          <a:lstStyle/>
          <a:p>
            <a:pPr eaLnBrk="1" hangingPunct="1"/>
            <a:r>
              <a:rPr lang="en-US" sz="2400" dirty="0"/>
              <a:t>Watson can be broken down into two sets of solutions: Offerings and API’s</a:t>
            </a:r>
          </a:p>
        </p:txBody>
      </p:sp>
      <p:sp>
        <p:nvSpPr>
          <p:cNvPr id="3" name="Content Placeholder 2"/>
          <p:cNvSpPr>
            <a:spLocks noGrp="1"/>
          </p:cNvSpPr>
          <p:nvPr>
            <p:ph idx="1"/>
          </p:nvPr>
        </p:nvSpPr>
        <p:spPr>
          <a:xfrm>
            <a:off x="457200" y="1871662"/>
            <a:ext cx="4206875" cy="4287838"/>
          </a:xfrm>
        </p:spPr>
        <p:txBody>
          <a:bodyPr/>
          <a:lstStyle/>
          <a:p>
            <a:pPr marL="0" indent="0" eaLnBrk="1" hangingPunct="1">
              <a:buFont typeface="Wingdings" charset="2"/>
              <a:buNone/>
              <a:defRPr/>
            </a:pPr>
            <a:r>
              <a:rPr lang="en-US" sz="2000" b="1" dirty="0">
                <a:solidFill>
                  <a:schemeClr val="accent1"/>
                </a:solidFill>
              </a:rPr>
              <a:t>Offerings</a:t>
            </a:r>
          </a:p>
          <a:p>
            <a:pPr eaLnBrk="1" hangingPunct="1">
              <a:defRPr/>
            </a:pPr>
            <a:r>
              <a:rPr lang="en-US" dirty="0"/>
              <a:t>Well developed solutions suitable for bringing directly to clients</a:t>
            </a:r>
          </a:p>
          <a:p>
            <a:pPr eaLnBrk="1" hangingPunct="1">
              <a:defRPr/>
            </a:pPr>
            <a:r>
              <a:rPr lang="en-US" dirty="0"/>
              <a:t>Current Offerings:</a:t>
            </a:r>
          </a:p>
          <a:p>
            <a:pPr lvl="1" eaLnBrk="1" hangingPunct="1">
              <a:lnSpc>
                <a:spcPct val="150000"/>
              </a:lnSpc>
              <a:buFont typeface="Wingdings" pitchFamily="2" charset="2"/>
              <a:buChar char="§"/>
              <a:defRPr/>
            </a:pPr>
            <a:r>
              <a:rPr lang="en-US" sz="1800" i="1" dirty="0">
                <a:solidFill>
                  <a:schemeClr val="tx1"/>
                </a:solidFill>
              </a:rPr>
              <a:t>Watson Engagement Advisor</a:t>
            </a:r>
          </a:p>
          <a:p>
            <a:pPr lvl="1" eaLnBrk="1" hangingPunct="1">
              <a:lnSpc>
                <a:spcPct val="150000"/>
              </a:lnSpc>
              <a:buFont typeface="Wingdings" pitchFamily="2" charset="2"/>
              <a:buChar char="§"/>
              <a:defRPr/>
            </a:pPr>
            <a:r>
              <a:rPr lang="en-US" sz="1800" i="1" dirty="0">
                <a:solidFill>
                  <a:schemeClr val="tx1"/>
                </a:solidFill>
              </a:rPr>
              <a:t>Watson Explorer</a:t>
            </a:r>
          </a:p>
          <a:p>
            <a:pPr lvl="1" eaLnBrk="1" hangingPunct="1">
              <a:lnSpc>
                <a:spcPct val="150000"/>
              </a:lnSpc>
              <a:buFont typeface="Wingdings" pitchFamily="2" charset="2"/>
              <a:buChar char="§"/>
              <a:defRPr/>
            </a:pPr>
            <a:r>
              <a:rPr lang="en-US" sz="1800" i="1" dirty="0">
                <a:solidFill>
                  <a:schemeClr val="tx1"/>
                </a:solidFill>
              </a:rPr>
              <a:t>Watson Discovery Advisor</a:t>
            </a:r>
          </a:p>
          <a:p>
            <a:pPr lvl="1" eaLnBrk="1" hangingPunct="1">
              <a:lnSpc>
                <a:spcPct val="150000"/>
              </a:lnSpc>
              <a:buFont typeface="Wingdings" pitchFamily="2" charset="2"/>
              <a:buChar char="§"/>
              <a:defRPr/>
            </a:pPr>
            <a:r>
              <a:rPr lang="en-US" sz="1800" i="1" dirty="0">
                <a:solidFill>
                  <a:schemeClr val="tx1"/>
                </a:solidFill>
              </a:rPr>
              <a:t>Watson for Oncology</a:t>
            </a:r>
          </a:p>
          <a:p>
            <a:pPr lvl="1" eaLnBrk="1" hangingPunct="1">
              <a:lnSpc>
                <a:spcPct val="150000"/>
              </a:lnSpc>
              <a:buFont typeface="Wingdings" pitchFamily="2" charset="2"/>
              <a:buChar char="§"/>
              <a:defRPr/>
            </a:pPr>
            <a:r>
              <a:rPr lang="en-US" sz="1800" i="1" dirty="0">
                <a:solidFill>
                  <a:schemeClr val="tx1"/>
                </a:solidFill>
              </a:rPr>
              <a:t>Watson for Clinical Trial Matching</a:t>
            </a:r>
          </a:p>
          <a:p>
            <a:pPr lvl="1" eaLnBrk="1" hangingPunct="1">
              <a:lnSpc>
                <a:spcPct val="150000"/>
              </a:lnSpc>
              <a:buFont typeface="Wingdings" pitchFamily="2" charset="2"/>
              <a:buChar char="§"/>
              <a:defRPr/>
            </a:pPr>
            <a:r>
              <a:rPr lang="en-US" i="1" dirty="0">
                <a:solidFill>
                  <a:schemeClr val="tx1"/>
                </a:solidFill>
              </a:rPr>
              <a:t>Watson Knowledge Studio</a:t>
            </a:r>
          </a:p>
          <a:p>
            <a:pPr lvl="1" eaLnBrk="1" hangingPunct="1">
              <a:buFont typeface="Wingdings" pitchFamily="2" charset="2"/>
              <a:buChar char="§"/>
              <a:defRPr/>
            </a:pPr>
            <a:endParaRPr lang="en-US" dirty="0"/>
          </a:p>
          <a:p>
            <a:pPr eaLnBrk="1" hangingPunct="1">
              <a:defRPr/>
            </a:pPr>
            <a:endParaRPr lang="en-US" dirty="0"/>
          </a:p>
        </p:txBody>
      </p:sp>
      <p:sp>
        <p:nvSpPr>
          <p:cNvPr id="2662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0" hangingPunct="0">
              <a:defRPr sz="1400">
                <a:solidFill>
                  <a:schemeClr val="tx1"/>
                </a:solidFill>
                <a:latin typeface="Arial" charset="0"/>
                <a:ea typeface="MS PGothic" pitchFamily="34" charset="-128"/>
              </a:defRPr>
            </a:lvl1pPr>
            <a:lvl2pPr marL="742950" indent="-285750" eaLnBrk="0" hangingPunct="0">
              <a:defRPr sz="1400">
                <a:solidFill>
                  <a:schemeClr val="tx1"/>
                </a:solidFill>
                <a:latin typeface="Arial" charset="0"/>
                <a:ea typeface="MS PGothic" pitchFamily="34" charset="-128"/>
              </a:defRPr>
            </a:lvl2pPr>
            <a:lvl3pPr marL="1143000" indent="-228600" eaLnBrk="0" hangingPunct="0">
              <a:defRPr sz="1400">
                <a:solidFill>
                  <a:schemeClr val="tx1"/>
                </a:solidFill>
                <a:latin typeface="Arial" charset="0"/>
                <a:ea typeface="MS PGothic" pitchFamily="34" charset="-128"/>
              </a:defRPr>
            </a:lvl3pPr>
            <a:lvl4pPr marL="1600200" indent="-228600" eaLnBrk="0" hangingPunct="0">
              <a:defRPr sz="1400">
                <a:solidFill>
                  <a:schemeClr val="tx1"/>
                </a:solidFill>
                <a:latin typeface="Arial" charset="0"/>
                <a:ea typeface="MS PGothic" pitchFamily="34" charset="-128"/>
              </a:defRPr>
            </a:lvl4pPr>
            <a:lvl5pPr marL="2057400" indent="-228600" eaLnBrk="0" hangingPunct="0">
              <a:defRPr sz="1400">
                <a:solidFill>
                  <a:schemeClr val="tx1"/>
                </a:solidFill>
                <a:latin typeface="Arial" charset="0"/>
                <a:ea typeface="MS PGothic" pitchFamily="34" charset="-128"/>
              </a:defRPr>
            </a:lvl5pPr>
            <a:lvl6pPr marL="2514600" indent="-228600" eaLnBrk="0" fontAlgn="base" hangingPunct="0">
              <a:spcBef>
                <a:spcPct val="0"/>
              </a:spcBef>
              <a:spcAft>
                <a:spcPct val="0"/>
              </a:spcAft>
              <a:defRPr sz="1400">
                <a:solidFill>
                  <a:schemeClr val="tx1"/>
                </a:solidFill>
                <a:latin typeface="Arial" charset="0"/>
                <a:ea typeface="MS PGothic" pitchFamily="34" charset="-128"/>
              </a:defRPr>
            </a:lvl6pPr>
            <a:lvl7pPr marL="2971800" indent="-228600" eaLnBrk="0" fontAlgn="base" hangingPunct="0">
              <a:spcBef>
                <a:spcPct val="0"/>
              </a:spcBef>
              <a:spcAft>
                <a:spcPct val="0"/>
              </a:spcAft>
              <a:defRPr sz="1400">
                <a:solidFill>
                  <a:schemeClr val="tx1"/>
                </a:solidFill>
                <a:latin typeface="Arial" charset="0"/>
                <a:ea typeface="MS PGothic" pitchFamily="34" charset="-128"/>
              </a:defRPr>
            </a:lvl7pPr>
            <a:lvl8pPr marL="3429000" indent="-228600" eaLnBrk="0" fontAlgn="base" hangingPunct="0">
              <a:spcBef>
                <a:spcPct val="0"/>
              </a:spcBef>
              <a:spcAft>
                <a:spcPct val="0"/>
              </a:spcAft>
              <a:defRPr sz="1400">
                <a:solidFill>
                  <a:schemeClr val="tx1"/>
                </a:solidFill>
                <a:latin typeface="Arial" charset="0"/>
                <a:ea typeface="MS PGothic" pitchFamily="34" charset="-128"/>
              </a:defRPr>
            </a:lvl8pPr>
            <a:lvl9pPr marL="3886200" indent="-228600" eaLnBrk="0" fontAlgn="base" hangingPunct="0">
              <a:spcBef>
                <a:spcPct val="0"/>
              </a:spcBef>
              <a:spcAft>
                <a:spcPct val="0"/>
              </a:spcAft>
              <a:defRPr sz="1400">
                <a:solidFill>
                  <a:schemeClr val="tx1"/>
                </a:solidFill>
                <a:latin typeface="Arial" charset="0"/>
                <a:ea typeface="MS PGothic" pitchFamily="34" charset="-128"/>
              </a:defRPr>
            </a:lvl9pPr>
          </a:lstStyle>
          <a:p>
            <a:pPr eaLnBrk="1" hangingPunct="1"/>
            <a:r>
              <a:rPr lang="en-US" sz="800"/>
              <a:t>IBM Confidential</a:t>
            </a:r>
          </a:p>
        </p:txBody>
      </p:sp>
      <p:sp>
        <p:nvSpPr>
          <p:cNvPr id="5" name="Content Placeholder 2"/>
          <p:cNvSpPr txBox="1">
            <a:spLocks/>
          </p:cNvSpPr>
          <p:nvPr/>
        </p:nvSpPr>
        <p:spPr bwMode="auto">
          <a:xfrm>
            <a:off x="4845050" y="1871662"/>
            <a:ext cx="4206875" cy="4718050"/>
          </a:xfrm>
          <a:prstGeom prst="rect">
            <a:avLst/>
          </a:prstGeom>
          <a:noFill/>
          <a:ln w="9525">
            <a:noFill/>
            <a:miter lim="800000"/>
            <a:headEnd/>
            <a:tailEnd/>
          </a:ln>
        </p:spPr>
        <p:txBody>
          <a:bodyPr lIns="0"/>
          <a:lstStyle>
            <a:lvl1pPr marL="173038" indent="-173038" algn="l" rtl="0" eaLnBrk="1" fontAlgn="base" hangingPunct="1">
              <a:spcBef>
                <a:spcPct val="50000"/>
              </a:spcBef>
              <a:spcAft>
                <a:spcPct val="0"/>
              </a:spcAft>
              <a:buClr>
                <a:schemeClr val="tx1"/>
              </a:buClr>
              <a:buFont typeface="Wingdings" charset="2"/>
              <a:buChar char="§"/>
              <a:defRPr sz="1600">
                <a:solidFill>
                  <a:schemeClr val="tx1"/>
                </a:solidFill>
                <a:latin typeface="+mn-lt"/>
                <a:ea typeface="MS PGothic" pitchFamily="34" charset="-128"/>
                <a:cs typeface="MS PGothic" pitchFamily="34" charset="-128"/>
              </a:defRPr>
            </a:lvl1pPr>
            <a:lvl2pPr marL="509588" indent="-163513" algn="l" rtl="0" eaLnBrk="1" fontAlgn="base" hangingPunct="1">
              <a:spcBef>
                <a:spcPct val="0"/>
              </a:spcBef>
              <a:spcAft>
                <a:spcPct val="0"/>
              </a:spcAft>
              <a:buClr>
                <a:schemeClr val="tx1"/>
              </a:buClr>
              <a:buFont typeface="Arial" charset="0"/>
              <a:buChar char="–"/>
              <a:defRPr sz="1400">
                <a:solidFill>
                  <a:schemeClr val="tx1"/>
                </a:solidFill>
                <a:latin typeface="+mn-lt"/>
                <a:ea typeface="MS PGothic" pitchFamily="34" charset="-128"/>
              </a:defRPr>
            </a:lvl2pPr>
            <a:lvl3pPr marL="855663" indent="-173038" algn="l" rtl="0" eaLnBrk="1" fontAlgn="base" hangingPunct="1">
              <a:spcBef>
                <a:spcPct val="0"/>
              </a:spcBef>
              <a:spcAft>
                <a:spcPct val="0"/>
              </a:spcAft>
              <a:buClr>
                <a:schemeClr val="tx1"/>
              </a:buClr>
              <a:buFont typeface="Arial" pitchFamily="34" charset="0"/>
              <a:buChar char="•"/>
              <a:defRPr sz="1200">
                <a:solidFill>
                  <a:schemeClr val="tx1"/>
                </a:solidFill>
                <a:latin typeface="+mn-lt"/>
                <a:ea typeface="ＭＳ Ｐゴシック" charset="-128"/>
              </a:defRPr>
            </a:lvl3pPr>
            <a:lvl4pPr marL="1203325" indent="-173038" algn="l" rtl="0" eaLnBrk="1" fontAlgn="base" hangingPunct="1">
              <a:spcBef>
                <a:spcPct val="20000"/>
              </a:spcBef>
              <a:spcAft>
                <a:spcPct val="0"/>
              </a:spcAft>
              <a:buClr>
                <a:schemeClr val="bg1"/>
              </a:buClr>
              <a:defRPr sz="1800">
                <a:solidFill>
                  <a:schemeClr val="bg1"/>
                </a:solidFill>
                <a:latin typeface="+mn-lt"/>
                <a:ea typeface="ＭＳ Ｐゴシック" charset="-128"/>
              </a:defRPr>
            </a:lvl4pPr>
            <a:lvl5pPr marL="1539875" indent="-163513" algn="l" rtl="0" eaLnBrk="1" fontAlgn="base" hangingPunct="1">
              <a:spcBef>
                <a:spcPct val="20000"/>
              </a:spcBef>
              <a:spcAft>
                <a:spcPct val="0"/>
              </a:spcAft>
              <a:buClr>
                <a:schemeClr val="bg1"/>
              </a:buClr>
              <a:buChar char="»"/>
              <a:defRPr sz="1800">
                <a:solidFill>
                  <a:schemeClr val="bg1"/>
                </a:solidFill>
                <a:latin typeface="+mn-lt"/>
                <a:ea typeface="ＭＳ Ｐゴシック" charset="-128"/>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ea typeface="+mn-ea"/>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ea typeface="+mn-ea"/>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ea typeface="+mn-ea"/>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ea typeface="+mn-ea"/>
              </a:defRPr>
            </a:lvl9pPr>
          </a:lstStyle>
          <a:p>
            <a:pPr marL="0" indent="0">
              <a:buFont typeface="Wingdings" charset="2"/>
              <a:buNone/>
              <a:defRPr/>
            </a:pPr>
            <a:r>
              <a:rPr lang="en-US" sz="2000" b="1" dirty="0">
                <a:solidFill>
                  <a:schemeClr val="accent1"/>
                </a:solidFill>
              </a:rPr>
              <a:t>API’s</a:t>
            </a:r>
          </a:p>
          <a:p>
            <a:pPr>
              <a:buFont typeface="Wingdings" pitchFamily="2" charset="2"/>
              <a:buChar char="§"/>
              <a:defRPr/>
            </a:pPr>
            <a:r>
              <a:rPr lang="en-US" dirty="0"/>
              <a:t>Tools that can be accessed by developers to build Cognitive Apps</a:t>
            </a:r>
          </a:p>
          <a:p>
            <a:pPr>
              <a:buFont typeface="Wingdings" pitchFamily="2" charset="2"/>
              <a:buChar char="§"/>
              <a:defRPr/>
            </a:pPr>
            <a:r>
              <a:rPr lang="en-US" dirty="0"/>
              <a:t>Types of API’s:</a:t>
            </a:r>
          </a:p>
          <a:p>
            <a:pPr lvl="1">
              <a:lnSpc>
                <a:spcPct val="150000"/>
              </a:lnSpc>
              <a:buFont typeface="Wingdings" pitchFamily="2" charset="2"/>
              <a:buChar char="§"/>
              <a:defRPr/>
            </a:pPr>
            <a:r>
              <a:rPr lang="en-US" i="1" dirty="0">
                <a:cs typeface="MS PGothic" pitchFamily="34" charset="-128"/>
              </a:rPr>
              <a:t>Language</a:t>
            </a:r>
          </a:p>
          <a:p>
            <a:pPr lvl="1">
              <a:lnSpc>
                <a:spcPct val="150000"/>
              </a:lnSpc>
              <a:buFont typeface="Wingdings" pitchFamily="2" charset="2"/>
              <a:buChar char="§"/>
              <a:defRPr/>
            </a:pPr>
            <a:r>
              <a:rPr lang="en-US" i="1" dirty="0">
                <a:cs typeface="MS PGothic" pitchFamily="34" charset="-128"/>
              </a:rPr>
              <a:t>Speech</a:t>
            </a:r>
          </a:p>
          <a:p>
            <a:pPr lvl="1">
              <a:lnSpc>
                <a:spcPct val="150000"/>
              </a:lnSpc>
              <a:buFont typeface="Wingdings" pitchFamily="2" charset="2"/>
              <a:buChar char="§"/>
              <a:defRPr/>
            </a:pPr>
            <a:r>
              <a:rPr lang="en-US" i="1" dirty="0">
                <a:cs typeface="MS PGothic" pitchFamily="34" charset="-128"/>
              </a:rPr>
              <a:t>Vision </a:t>
            </a:r>
          </a:p>
          <a:p>
            <a:pPr lvl="1">
              <a:lnSpc>
                <a:spcPct val="150000"/>
              </a:lnSpc>
              <a:buFont typeface="Wingdings" pitchFamily="2" charset="2"/>
              <a:buChar char="§"/>
              <a:defRPr/>
            </a:pPr>
            <a:r>
              <a:rPr lang="en-US" i="1" dirty="0">
                <a:cs typeface="MS PGothic" pitchFamily="34" charset="-128"/>
              </a:rPr>
              <a:t>Data Insights</a:t>
            </a:r>
          </a:p>
          <a:p>
            <a:pPr>
              <a:buFont typeface="Wingdings" pitchFamily="2" charset="2"/>
              <a:buChar char="§"/>
              <a:defRPr/>
            </a:pPr>
            <a:endParaRPr lang="en-US" dirty="0"/>
          </a:p>
          <a:p>
            <a:pPr>
              <a:buFont typeface="Wingdings" pitchFamily="2" charset="2"/>
              <a:buChar char="§"/>
              <a:defRPr/>
            </a:pPr>
            <a:endParaRPr lang="en-US" dirty="0"/>
          </a:p>
        </p:txBody>
      </p:sp>
      <p:sp>
        <p:nvSpPr>
          <p:cNvPr id="26630" name="Rectangle 5"/>
          <p:cNvSpPr>
            <a:spLocks noChangeArrowheads="1"/>
          </p:cNvSpPr>
          <p:nvPr/>
        </p:nvSpPr>
        <p:spPr bwMode="auto">
          <a:xfrm>
            <a:off x="4784725" y="6232525"/>
            <a:ext cx="3667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700" dirty="0"/>
              <a:t>Source: http://www.ibm.com/smarterplanet/us/en/ibmwatson/developercloud/services-catalog.html</a:t>
            </a:r>
          </a:p>
        </p:txBody>
      </p:sp>
      <p:sp>
        <p:nvSpPr>
          <p:cNvPr id="26631" name="Rectangle 6"/>
          <p:cNvSpPr>
            <a:spLocks noChangeArrowheads="1"/>
          </p:cNvSpPr>
          <p:nvPr/>
        </p:nvSpPr>
        <p:spPr bwMode="auto">
          <a:xfrm>
            <a:off x="212725" y="6232525"/>
            <a:ext cx="45720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700"/>
              <a:t>Source: http://www.ibm.com/smarterplanet/us/en/ibmwatson/?lnk=buwa</a:t>
            </a:r>
          </a:p>
        </p:txBody>
      </p:sp>
    </p:spTree>
    <p:extLst>
      <p:ext uri="{BB962C8B-B14F-4D97-AF65-F5344CB8AC3E}">
        <p14:creationId xmlns:p14="http://schemas.microsoft.com/office/powerpoint/2010/main" val="99581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57200" y="914400"/>
            <a:ext cx="5645150" cy="862450"/>
          </a:xfrm>
        </p:spPr>
        <p:txBody>
          <a:bodyPr/>
          <a:lstStyle/>
          <a:p>
            <a:r>
              <a:rPr lang="en-US" dirty="0"/>
              <a:t>Relationship Extraction</a:t>
            </a:r>
          </a:p>
        </p:txBody>
      </p:sp>
      <p:sp>
        <p:nvSpPr>
          <p:cNvPr id="3" name="Text Placeholder 2"/>
          <p:cNvSpPr>
            <a:spLocks noGrp="1"/>
          </p:cNvSpPr>
          <p:nvPr>
            <p:ph type="body" sz="quarter" idx="17"/>
          </p:nvPr>
        </p:nvSpPr>
        <p:spPr>
          <a:xfrm>
            <a:off x="381000" y="1371600"/>
            <a:ext cx="3810000" cy="4572000"/>
          </a:xfrm>
        </p:spPr>
        <p:txBody>
          <a:bodyPr>
            <a:normAutofit fontScale="55000" lnSpcReduction="20000"/>
          </a:bodyPr>
          <a:lstStyle/>
          <a:p>
            <a:pPr marL="0" indent="0">
              <a:buNone/>
            </a:pPr>
            <a:endParaRPr lang="en-US" sz="1600" dirty="0">
              <a:solidFill>
                <a:srgbClr val="FFFFFF"/>
              </a:solidFill>
            </a:endParaRPr>
          </a:p>
          <a:p>
            <a:pPr marL="0" indent="0">
              <a:buNone/>
            </a:pPr>
            <a:r>
              <a:rPr lang="en-US" sz="2900" dirty="0">
                <a:solidFill>
                  <a:srgbClr val="FFFFFF"/>
                </a:solidFill>
              </a:rPr>
              <a:t>What is it: </a:t>
            </a:r>
          </a:p>
          <a:p>
            <a:pPr marL="0" indent="0">
              <a:buNone/>
            </a:pPr>
            <a:r>
              <a:rPr lang="en-US" dirty="0">
                <a:solidFill>
                  <a:srgbClr val="FFFFFF"/>
                </a:solidFill>
              </a:rPr>
              <a:t>Relations are the subject, action and object relations within sentences. AlchemyAPI's relation extraction API is capable of parsing sentences into subject, action and object form and then adding additional semantic information such as entity extraction, keyword extraction, sentiment analysis and location identification</a:t>
            </a:r>
          </a:p>
          <a:p>
            <a:pPr marL="0" indent="0">
              <a:buNone/>
            </a:pPr>
            <a:endParaRPr lang="en-US" dirty="0">
              <a:solidFill>
                <a:srgbClr val="FFFFFF"/>
              </a:solidFill>
            </a:endParaRPr>
          </a:p>
          <a:p>
            <a:pPr marL="0" indent="0">
              <a:buNone/>
            </a:pPr>
            <a:r>
              <a:rPr lang="en-US" sz="2900" dirty="0">
                <a:solidFill>
                  <a:srgbClr val="FFFFFF"/>
                </a:solidFill>
              </a:rPr>
              <a:t>How it works:</a:t>
            </a:r>
          </a:p>
          <a:p>
            <a:pPr marL="0" indent="0">
              <a:buNone/>
            </a:pPr>
            <a:r>
              <a:rPr lang="en-US" dirty="0">
                <a:solidFill>
                  <a:srgbClr val="FFFFFF"/>
                </a:solidFill>
              </a:rPr>
              <a:t>Relation extraction can be used to automatically identify buying signals, key events and other important actions</a:t>
            </a:r>
          </a:p>
          <a:p>
            <a:pPr marL="0" indent="0">
              <a:buNone/>
            </a:pPr>
            <a:endParaRPr lang="en-US" dirty="0">
              <a:solidFill>
                <a:srgbClr val="FFFFFF"/>
              </a:solidFill>
            </a:endParaRPr>
          </a:p>
          <a:p>
            <a:pPr marL="0" indent="0">
              <a:buNone/>
            </a:pPr>
            <a:r>
              <a:rPr lang="en-US" sz="1400" dirty="0">
                <a:solidFill>
                  <a:srgbClr val="FFFFFF"/>
                </a:solidFill>
              </a:rPr>
              <a:t>.</a:t>
            </a:r>
          </a:p>
          <a:p>
            <a:pPr marL="0" indent="0">
              <a:buNone/>
            </a:pPr>
            <a:endParaRPr lang="en-US" dirty="0">
              <a:solidFill>
                <a:srgbClr val="FFFFFF"/>
              </a:solidFill>
            </a:endParaRPr>
          </a:p>
        </p:txBody>
      </p:sp>
      <p:pic>
        <p:nvPicPr>
          <p:cNvPr id="11" name="Picture 10"/>
          <p:cNvPicPr>
            <a:picLocks noChangeAspect="1"/>
          </p:cNvPicPr>
          <p:nvPr/>
        </p:nvPicPr>
        <p:blipFill>
          <a:blip r:embed="rId2"/>
          <a:stretch>
            <a:fillRect/>
          </a:stretch>
        </p:blipFill>
        <p:spPr>
          <a:xfrm>
            <a:off x="4419600" y="2286000"/>
            <a:ext cx="4395756" cy="2438400"/>
          </a:xfrm>
          <a:prstGeom prst="rect">
            <a:avLst/>
          </a:prstGeom>
        </p:spPr>
      </p:pic>
    </p:spTree>
    <p:extLst>
      <p:ext uri="{BB962C8B-B14F-4D97-AF65-F5344CB8AC3E}">
        <p14:creationId xmlns:p14="http://schemas.microsoft.com/office/powerpoint/2010/main" val="2975362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57200" y="914400"/>
            <a:ext cx="5645150" cy="862450"/>
          </a:xfrm>
        </p:spPr>
        <p:txBody>
          <a:bodyPr/>
          <a:lstStyle/>
          <a:p>
            <a:r>
              <a:rPr lang="en-US" dirty="0"/>
              <a:t>Taxonomy</a:t>
            </a:r>
          </a:p>
        </p:txBody>
      </p:sp>
      <p:sp>
        <p:nvSpPr>
          <p:cNvPr id="3" name="Text Placeholder 2"/>
          <p:cNvSpPr>
            <a:spLocks noGrp="1"/>
          </p:cNvSpPr>
          <p:nvPr>
            <p:ph type="body" sz="quarter" idx="17"/>
          </p:nvPr>
        </p:nvSpPr>
        <p:spPr>
          <a:xfrm>
            <a:off x="381000" y="1371600"/>
            <a:ext cx="3810000" cy="4572000"/>
          </a:xfrm>
        </p:spPr>
        <p:txBody>
          <a:bodyPr>
            <a:normAutofit fontScale="55000" lnSpcReduction="20000"/>
          </a:bodyPr>
          <a:lstStyle/>
          <a:p>
            <a:pPr marL="0" indent="0">
              <a:buNone/>
            </a:pPr>
            <a:endParaRPr lang="en-US" sz="1600" dirty="0">
              <a:solidFill>
                <a:srgbClr val="FFFFFF"/>
              </a:solidFill>
            </a:endParaRPr>
          </a:p>
          <a:p>
            <a:pPr marL="0" indent="0">
              <a:buNone/>
            </a:pPr>
            <a:r>
              <a:rPr lang="en-US" sz="2900" dirty="0">
                <a:solidFill>
                  <a:srgbClr val="FFFFFF"/>
                </a:solidFill>
              </a:rPr>
              <a:t>What is it: </a:t>
            </a:r>
          </a:p>
          <a:p>
            <a:pPr marL="0" indent="0">
              <a:buNone/>
            </a:pPr>
            <a:r>
              <a:rPr lang="en-US" dirty="0">
                <a:solidFill>
                  <a:srgbClr val="FFFFFF"/>
                </a:solidFill>
              </a:rPr>
              <a:t>AlchemyAPI automatically categorizes your text, HTML or web-based content into a hierarchical taxonomy. Using complex statistics and natural language processing technology, the taxonomy API can classify your content into its most likely topic category up to five levels deep.</a:t>
            </a:r>
          </a:p>
          <a:p>
            <a:pPr marL="0" indent="0">
              <a:buNone/>
            </a:pPr>
            <a:endParaRPr lang="en-US" dirty="0">
              <a:solidFill>
                <a:srgbClr val="FFFFFF"/>
              </a:solidFill>
            </a:endParaRPr>
          </a:p>
          <a:p>
            <a:pPr marL="0" indent="0">
              <a:buNone/>
            </a:pPr>
            <a:r>
              <a:rPr lang="en-US" sz="2900" dirty="0">
                <a:solidFill>
                  <a:srgbClr val="FFFFFF"/>
                </a:solidFill>
              </a:rPr>
              <a:t>How it works:</a:t>
            </a:r>
          </a:p>
          <a:p>
            <a:pPr marL="0" indent="0">
              <a:buNone/>
            </a:pPr>
            <a:r>
              <a:rPr lang="en-US" dirty="0">
                <a:solidFill>
                  <a:srgbClr val="FFFFFF"/>
                </a:solidFill>
              </a:rPr>
              <a:t> Deeper levels allow you to classify content into more accurate and lucrative subsegments. For instance, an application focused on identifying content discussing personal lending practices can narrow its classification into sub topics that target decisions with finer resolution</a:t>
            </a:r>
            <a:r>
              <a:rPr lang="en-US" dirty="0"/>
              <a:t>.</a:t>
            </a:r>
          </a:p>
          <a:p>
            <a:pPr marL="0" indent="0">
              <a:buNone/>
            </a:pPr>
            <a:endParaRPr lang="en-US" dirty="0">
              <a:solidFill>
                <a:srgbClr val="FFFFFF"/>
              </a:solidFill>
            </a:endParaRPr>
          </a:p>
          <a:p>
            <a:pPr marL="0" indent="0">
              <a:buNone/>
            </a:pPr>
            <a:r>
              <a:rPr lang="en-US" sz="1400" dirty="0">
                <a:solidFill>
                  <a:srgbClr val="FFFFFF"/>
                </a:solidFill>
              </a:rPr>
              <a:t>.</a:t>
            </a:r>
          </a:p>
          <a:p>
            <a:pPr marL="0" indent="0">
              <a:buNone/>
            </a:pPr>
            <a:endParaRPr lang="en-US" dirty="0">
              <a:solidFill>
                <a:srgbClr val="FFFFFF"/>
              </a:solidFill>
            </a:endParaRPr>
          </a:p>
        </p:txBody>
      </p:sp>
      <p:sp>
        <p:nvSpPr>
          <p:cNvPr id="10" name="Rectangle 9"/>
          <p:cNvSpPr/>
          <p:nvPr/>
        </p:nvSpPr>
        <p:spPr>
          <a:xfrm>
            <a:off x="5334000" y="2286000"/>
            <a:ext cx="3352800" cy="938719"/>
          </a:xfrm>
          <a:prstGeom prst="rect">
            <a:avLst/>
          </a:prstGeom>
        </p:spPr>
        <p:txBody>
          <a:bodyPr wrap="square">
            <a:spAutoFit/>
          </a:bodyPr>
          <a:lstStyle/>
          <a:p>
            <a:r>
              <a:rPr lang="en-US" sz="1100" dirty="0"/>
              <a:t>/finance/personal finance/lending/credit cards</a:t>
            </a:r>
            <a:br>
              <a:rPr lang="en-US" sz="1100" dirty="0"/>
            </a:br>
            <a:r>
              <a:rPr lang="en-US" sz="1100" dirty="0"/>
              <a:t>/finance/personal finance/lending/home financing</a:t>
            </a:r>
            <a:br>
              <a:rPr lang="en-US" sz="1100" dirty="0"/>
            </a:br>
            <a:r>
              <a:rPr lang="en-US" sz="1100" dirty="0"/>
              <a:t>/finance/personal finance/lending/personal loans</a:t>
            </a:r>
            <a:br>
              <a:rPr lang="en-US" sz="1100" dirty="0"/>
            </a:br>
            <a:r>
              <a:rPr lang="en-US" sz="1100" dirty="0"/>
              <a:t>/finance/personal finance/lending/student loans</a:t>
            </a:r>
            <a:br>
              <a:rPr lang="en-US" sz="1100" dirty="0"/>
            </a:br>
            <a:r>
              <a:rPr lang="en-US" sz="1100" dirty="0"/>
              <a:t>/finance/personal finance/lending/vehicle financing</a:t>
            </a:r>
          </a:p>
        </p:txBody>
      </p:sp>
    </p:spTree>
    <p:extLst>
      <p:ext uri="{BB962C8B-B14F-4D97-AF65-F5344CB8AC3E}">
        <p14:creationId xmlns:p14="http://schemas.microsoft.com/office/powerpoint/2010/main" val="127865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57200" y="914400"/>
            <a:ext cx="5645150" cy="862450"/>
          </a:xfrm>
        </p:spPr>
        <p:txBody>
          <a:bodyPr/>
          <a:lstStyle/>
          <a:p>
            <a:r>
              <a:rPr lang="en-US" dirty="0"/>
              <a:t>Language Detection</a:t>
            </a:r>
          </a:p>
        </p:txBody>
      </p:sp>
      <p:sp>
        <p:nvSpPr>
          <p:cNvPr id="3" name="Text Placeholder 2"/>
          <p:cNvSpPr>
            <a:spLocks noGrp="1"/>
          </p:cNvSpPr>
          <p:nvPr>
            <p:ph type="body" sz="quarter" idx="17"/>
          </p:nvPr>
        </p:nvSpPr>
        <p:spPr>
          <a:xfrm>
            <a:off x="381000" y="1371600"/>
            <a:ext cx="3810000" cy="4572000"/>
          </a:xfrm>
        </p:spPr>
        <p:txBody>
          <a:bodyPr>
            <a:normAutofit fontScale="62500" lnSpcReduction="20000"/>
          </a:bodyPr>
          <a:lstStyle/>
          <a:p>
            <a:pPr marL="0" indent="0">
              <a:buNone/>
            </a:pPr>
            <a:endParaRPr lang="en-US" sz="1600" dirty="0">
              <a:solidFill>
                <a:srgbClr val="FFFFFF"/>
              </a:solidFill>
            </a:endParaRPr>
          </a:p>
          <a:p>
            <a:pPr marL="0" indent="0">
              <a:buNone/>
            </a:pPr>
            <a:r>
              <a:rPr lang="en-US" dirty="0">
                <a:solidFill>
                  <a:srgbClr val="FFFFFF"/>
                </a:solidFill>
              </a:rPr>
              <a:t>What is it: </a:t>
            </a:r>
          </a:p>
          <a:p>
            <a:pPr marL="0" indent="0">
              <a:buNone/>
            </a:pPr>
            <a:r>
              <a:rPr lang="en-US" dirty="0">
                <a:solidFill>
                  <a:srgbClr val="FFFFFF"/>
                </a:solidFill>
              </a:rPr>
              <a:t>provides a robust language detection facility capable of detecting the language of any text, HTML or web-based content. AlchemyAPI identifies more languages than any other text analysis service at extremely high rates of accuracy.</a:t>
            </a:r>
          </a:p>
          <a:p>
            <a:pPr marL="0" indent="0">
              <a:buNone/>
            </a:pPr>
            <a:endParaRPr lang="en-US" dirty="0">
              <a:solidFill>
                <a:srgbClr val="FFFFFF"/>
              </a:solidFill>
            </a:endParaRPr>
          </a:p>
          <a:p>
            <a:pPr marL="0" indent="0">
              <a:buNone/>
            </a:pPr>
            <a:r>
              <a:rPr lang="en-US" dirty="0">
                <a:solidFill>
                  <a:srgbClr val="FFFFFF"/>
                </a:solidFill>
              </a:rPr>
              <a:t>How it works:</a:t>
            </a:r>
          </a:p>
          <a:p>
            <a:pPr marL="0" indent="0">
              <a:buNone/>
            </a:pPr>
            <a:r>
              <a:rPr lang="en-US" dirty="0">
                <a:solidFill>
                  <a:srgbClr val="FFFFFF"/>
                </a:solidFill>
              </a:rPr>
              <a:t> With language detection, you can easily categorize or filter any content based on the language it was written in.</a:t>
            </a:r>
          </a:p>
          <a:p>
            <a:pPr marL="0" indent="0">
              <a:buNone/>
            </a:pPr>
            <a:endParaRPr lang="en-US" dirty="0">
              <a:solidFill>
                <a:srgbClr val="FFFFFF"/>
              </a:solidFill>
            </a:endParaRPr>
          </a:p>
          <a:p>
            <a:pPr marL="0" indent="0">
              <a:buNone/>
            </a:pPr>
            <a:r>
              <a:rPr lang="en-US" sz="1400" dirty="0">
                <a:solidFill>
                  <a:srgbClr val="FFFFFF"/>
                </a:solidFill>
              </a:rPr>
              <a:t>.</a:t>
            </a:r>
          </a:p>
          <a:p>
            <a:pPr marL="0" indent="0">
              <a:buNone/>
            </a:pPr>
            <a:endParaRPr lang="en-US" dirty="0">
              <a:solidFill>
                <a:srgbClr val="FFFFFF"/>
              </a:solidFill>
            </a:endParaRPr>
          </a:p>
        </p:txBody>
      </p:sp>
      <p:pic>
        <p:nvPicPr>
          <p:cNvPr id="8" name="Picture 7"/>
          <p:cNvPicPr>
            <a:picLocks noChangeAspect="1"/>
          </p:cNvPicPr>
          <p:nvPr/>
        </p:nvPicPr>
        <p:blipFill>
          <a:blip r:embed="rId2"/>
          <a:stretch>
            <a:fillRect/>
          </a:stretch>
        </p:blipFill>
        <p:spPr>
          <a:xfrm>
            <a:off x="4572000" y="2057400"/>
            <a:ext cx="4189704" cy="2324100"/>
          </a:xfrm>
          <a:prstGeom prst="rect">
            <a:avLst/>
          </a:prstGeom>
        </p:spPr>
      </p:pic>
    </p:spTree>
    <p:extLst>
      <p:ext uri="{BB962C8B-B14F-4D97-AF65-F5344CB8AC3E}">
        <p14:creationId xmlns:p14="http://schemas.microsoft.com/office/powerpoint/2010/main" val="4268114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57200" y="914400"/>
            <a:ext cx="5645150" cy="862450"/>
          </a:xfrm>
        </p:spPr>
        <p:txBody>
          <a:bodyPr/>
          <a:lstStyle/>
          <a:p>
            <a:r>
              <a:rPr lang="en-US" dirty="0"/>
              <a:t>Text Extraction</a:t>
            </a:r>
          </a:p>
        </p:txBody>
      </p:sp>
      <p:sp>
        <p:nvSpPr>
          <p:cNvPr id="3" name="Text Placeholder 2"/>
          <p:cNvSpPr>
            <a:spLocks noGrp="1"/>
          </p:cNvSpPr>
          <p:nvPr>
            <p:ph type="body" sz="quarter" idx="17"/>
          </p:nvPr>
        </p:nvSpPr>
        <p:spPr>
          <a:xfrm>
            <a:off x="457200" y="1371600"/>
            <a:ext cx="7696200" cy="4724400"/>
          </a:xfrm>
        </p:spPr>
        <p:txBody>
          <a:bodyPr>
            <a:normAutofit/>
          </a:bodyPr>
          <a:lstStyle/>
          <a:p>
            <a:pPr marL="0" indent="0">
              <a:buNone/>
            </a:pPr>
            <a:r>
              <a:rPr lang="en-US" sz="1600" dirty="0">
                <a:solidFill>
                  <a:srgbClr val="FFFFFF"/>
                </a:solidFill>
              </a:rPr>
              <a:t>What is it: </a:t>
            </a:r>
          </a:p>
          <a:p>
            <a:pPr marL="0" indent="0">
              <a:buNone/>
            </a:pPr>
            <a:r>
              <a:rPr lang="en-US" sz="1600" dirty="0">
                <a:solidFill>
                  <a:srgbClr val="FFFFFF"/>
                </a:solidFill>
              </a:rPr>
              <a:t>Can automatically extract the important information from a webpage, removing navigation links, advertisements and other undesired content. Use AlchemyAPI's text extraction API to just focus on the key text to improve website indexing, increase contextual advertising relevancy and simplify analysis.</a:t>
            </a:r>
          </a:p>
          <a:p>
            <a:pPr marL="0" indent="0">
              <a:buNone/>
            </a:pPr>
            <a:endParaRPr lang="en-US" sz="1600" dirty="0">
              <a:solidFill>
                <a:srgbClr val="FFFFFF"/>
              </a:solidFill>
            </a:endParaRPr>
          </a:p>
          <a:p>
            <a:pPr marL="0" indent="0">
              <a:buNone/>
            </a:pPr>
            <a:r>
              <a:rPr lang="en-US" sz="1600" dirty="0">
                <a:solidFill>
                  <a:srgbClr val="FFFFFF"/>
                </a:solidFill>
              </a:rPr>
              <a:t>How it works:</a:t>
            </a:r>
          </a:p>
          <a:p>
            <a:pPr marL="0" indent="0">
              <a:buNone/>
            </a:pPr>
            <a:r>
              <a:rPr lang="en-US" sz="1600" dirty="0">
                <a:solidFill>
                  <a:srgbClr val="FFFFFF"/>
                </a:solidFill>
              </a:rPr>
              <a:t>Text extraction can return the embedded links within the important content, which makes it possible to use for web crawling applications.</a:t>
            </a:r>
          </a:p>
          <a:p>
            <a:pPr marL="0" indent="0">
              <a:buNone/>
            </a:pPr>
            <a:endParaRPr lang="en-US" sz="1600" dirty="0">
              <a:solidFill>
                <a:srgbClr val="FFFFFF"/>
              </a:solidFill>
            </a:endParaRPr>
          </a:p>
          <a:p>
            <a:pPr marL="0" indent="0">
              <a:buNone/>
            </a:pPr>
            <a:endParaRPr lang="en-US" dirty="0">
              <a:solidFill>
                <a:srgbClr val="FFFFFF"/>
              </a:solidFill>
            </a:endParaRPr>
          </a:p>
          <a:p>
            <a:pPr marL="0" indent="0">
              <a:buNone/>
            </a:pPr>
            <a:r>
              <a:rPr lang="en-US" sz="1400" dirty="0">
                <a:solidFill>
                  <a:srgbClr val="FFFFFF"/>
                </a:solidFill>
              </a:rPr>
              <a:t>.</a:t>
            </a:r>
          </a:p>
          <a:p>
            <a:pPr marL="0" indent="0">
              <a:buNone/>
            </a:pPr>
            <a:endParaRPr lang="en-US" dirty="0">
              <a:solidFill>
                <a:srgbClr val="FFFFFF"/>
              </a:solidFill>
            </a:endParaRPr>
          </a:p>
        </p:txBody>
      </p:sp>
      <p:pic>
        <p:nvPicPr>
          <p:cNvPr id="7" name="Picture 6"/>
          <p:cNvPicPr>
            <a:picLocks noChangeAspect="1"/>
          </p:cNvPicPr>
          <p:nvPr/>
        </p:nvPicPr>
        <p:blipFill>
          <a:blip r:embed="rId2"/>
          <a:stretch>
            <a:fillRect/>
          </a:stretch>
        </p:blipFill>
        <p:spPr>
          <a:xfrm>
            <a:off x="2514600" y="4191000"/>
            <a:ext cx="5432490" cy="2590800"/>
          </a:xfrm>
          <a:prstGeom prst="rect">
            <a:avLst/>
          </a:prstGeom>
        </p:spPr>
      </p:pic>
    </p:spTree>
    <p:extLst>
      <p:ext uri="{BB962C8B-B14F-4D97-AF65-F5344CB8AC3E}">
        <p14:creationId xmlns:p14="http://schemas.microsoft.com/office/powerpoint/2010/main" val="279751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57200" y="914400"/>
            <a:ext cx="5645150" cy="862450"/>
          </a:xfrm>
        </p:spPr>
        <p:txBody>
          <a:bodyPr/>
          <a:lstStyle/>
          <a:p>
            <a:r>
              <a:rPr lang="en-US" dirty="0"/>
              <a:t>Microformats Parsing API</a:t>
            </a:r>
          </a:p>
        </p:txBody>
      </p:sp>
      <p:sp>
        <p:nvSpPr>
          <p:cNvPr id="3" name="Text Placeholder 2"/>
          <p:cNvSpPr>
            <a:spLocks noGrp="1"/>
          </p:cNvSpPr>
          <p:nvPr>
            <p:ph type="body" sz="quarter" idx="17"/>
          </p:nvPr>
        </p:nvSpPr>
        <p:spPr>
          <a:xfrm>
            <a:off x="457200" y="1752600"/>
            <a:ext cx="5181600" cy="4724400"/>
          </a:xfrm>
        </p:spPr>
        <p:txBody>
          <a:bodyPr>
            <a:normAutofit lnSpcReduction="10000"/>
          </a:bodyPr>
          <a:lstStyle/>
          <a:p>
            <a:pPr marL="0" indent="0">
              <a:buNone/>
            </a:pPr>
            <a:r>
              <a:rPr lang="en-US" sz="1600" dirty="0">
                <a:solidFill>
                  <a:srgbClr val="FFFFFF"/>
                </a:solidFill>
              </a:rPr>
              <a:t>What is it: </a:t>
            </a:r>
          </a:p>
          <a:p>
            <a:pPr marL="0" indent="0">
              <a:buNone/>
            </a:pPr>
            <a:r>
              <a:rPr lang="en-US" sz="1600" dirty="0">
                <a:solidFill>
                  <a:srgbClr val="FFFFFF"/>
                </a:solidFill>
              </a:rPr>
              <a:t>Microformats are included in the HTML of webpages to add semantic information. These microformats allow the webpage to be more easily scanned and processed automatically through software. They are typically used for contact information, geographic coordinates, license information and similar information. AlchemyAPIs microformat parsing API can automatically detect and parse the microformats embedded within a webpage.</a:t>
            </a:r>
          </a:p>
          <a:p>
            <a:pPr marL="0" indent="0">
              <a:buNone/>
            </a:pPr>
            <a:endParaRPr lang="en-US" sz="1600" dirty="0">
              <a:solidFill>
                <a:srgbClr val="FFFFFF"/>
              </a:solidFill>
            </a:endParaRPr>
          </a:p>
          <a:p>
            <a:pPr marL="0" indent="0">
              <a:buNone/>
            </a:pPr>
            <a:r>
              <a:rPr lang="en-US" sz="1600" dirty="0">
                <a:solidFill>
                  <a:srgbClr val="FFFFFF"/>
                </a:solidFill>
              </a:rPr>
              <a:t>How it works:</a:t>
            </a:r>
          </a:p>
          <a:p>
            <a:pPr marL="0" indent="0">
              <a:buNone/>
            </a:pPr>
            <a:r>
              <a:rPr lang="en-US" sz="1600" dirty="0">
                <a:solidFill>
                  <a:srgbClr val="FFFFFF"/>
                </a:solidFill>
              </a:rPr>
              <a:t>Use microformat parsing to enhance webpage categorization and indexing and to perform content discovery tasks.</a:t>
            </a:r>
          </a:p>
          <a:p>
            <a:pPr marL="0" indent="0">
              <a:buNone/>
            </a:pPr>
            <a:endParaRPr lang="en-US" sz="1600" dirty="0">
              <a:solidFill>
                <a:srgbClr val="FFFFFF"/>
              </a:solidFill>
            </a:endParaRPr>
          </a:p>
          <a:p>
            <a:pPr marL="0" indent="0">
              <a:buNone/>
            </a:pPr>
            <a:endParaRPr lang="en-US" dirty="0">
              <a:solidFill>
                <a:srgbClr val="FFFFFF"/>
              </a:solidFill>
            </a:endParaRPr>
          </a:p>
          <a:p>
            <a:pPr marL="0" indent="0">
              <a:buNone/>
            </a:pPr>
            <a:r>
              <a:rPr lang="en-US" sz="1400" dirty="0">
                <a:solidFill>
                  <a:srgbClr val="FFFFFF"/>
                </a:solidFill>
              </a:rPr>
              <a:t>.</a:t>
            </a:r>
          </a:p>
          <a:p>
            <a:pPr marL="0" indent="0">
              <a:buNone/>
            </a:pPr>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6096000" y="2362200"/>
            <a:ext cx="2631649" cy="850900"/>
          </a:xfrm>
          <a:prstGeom prst="rect">
            <a:avLst/>
          </a:prstGeom>
        </p:spPr>
      </p:pic>
    </p:spTree>
    <p:extLst>
      <p:ext uri="{BB962C8B-B14F-4D97-AF65-F5344CB8AC3E}">
        <p14:creationId xmlns:p14="http://schemas.microsoft.com/office/powerpoint/2010/main" val="3379039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57200" y="914400"/>
            <a:ext cx="5645150" cy="862450"/>
          </a:xfrm>
        </p:spPr>
        <p:txBody>
          <a:bodyPr/>
          <a:lstStyle/>
          <a:p>
            <a:r>
              <a:rPr lang="en-US" dirty="0"/>
              <a:t>Feed Detection</a:t>
            </a:r>
          </a:p>
        </p:txBody>
      </p:sp>
      <p:sp>
        <p:nvSpPr>
          <p:cNvPr id="3" name="Text Placeholder 2"/>
          <p:cNvSpPr>
            <a:spLocks noGrp="1"/>
          </p:cNvSpPr>
          <p:nvPr>
            <p:ph type="body" sz="quarter" idx="17"/>
          </p:nvPr>
        </p:nvSpPr>
        <p:spPr>
          <a:xfrm>
            <a:off x="457200" y="1676400"/>
            <a:ext cx="4191000" cy="4800600"/>
          </a:xfrm>
        </p:spPr>
        <p:txBody>
          <a:bodyPr>
            <a:normAutofit/>
          </a:bodyPr>
          <a:lstStyle/>
          <a:p>
            <a:pPr marL="0" indent="0">
              <a:buNone/>
            </a:pPr>
            <a:r>
              <a:rPr lang="en-US" sz="1600" dirty="0">
                <a:solidFill>
                  <a:srgbClr val="FFFFFF"/>
                </a:solidFill>
              </a:rPr>
              <a:t>What is it: </a:t>
            </a:r>
          </a:p>
          <a:p>
            <a:pPr marL="0" indent="0">
              <a:buNone/>
            </a:pPr>
            <a:r>
              <a:rPr lang="en-US" sz="1600" dirty="0">
                <a:solidFill>
                  <a:srgbClr val="FFFFFF"/>
                </a:solidFill>
              </a:rPr>
              <a:t>Feeds are often embedded into websites to allow visitors and automated feed readers to access syndicated content. AlchemyAPI's feed detection API can find the feeds within webpages and return the links.</a:t>
            </a:r>
          </a:p>
          <a:p>
            <a:pPr marL="0" indent="0">
              <a:buNone/>
            </a:pPr>
            <a:endParaRPr lang="en-US" sz="1600" dirty="0">
              <a:solidFill>
                <a:srgbClr val="FFFFFF"/>
              </a:solidFill>
            </a:endParaRPr>
          </a:p>
          <a:p>
            <a:pPr marL="0" indent="0">
              <a:buNone/>
            </a:pPr>
            <a:r>
              <a:rPr lang="en-US" sz="1600" dirty="0">
                <a:solidFill>
                  <a:srgbClr val="FFFFFF"/>
                </a:solidFill>
              </a:rPr>
              <a:t>How it works:</a:t>
            </a:r>
          </a:p>
          <a:p>
            <a:pPr marL="0" indent="0">
              <a:buNone/>
            </a:pPr>
            <a:r>
              <a:rPr lang="en-US" sz="1600" dirty="0">
                <a:solidFill>
                  <a:srgbClr val="FFFFFF"/>
                </a:solidFill>
              </a:rPr>
              <a:t>Use feed detection to discover new content, including blog posts, news articles and comment streams</a:t>
            </a:r>
          </a:p>
          <a:p>
            <a:pPr marL="0" indent="0">
              <a:buNone/>
            </a:pPr>
            <a:endParaRPr lang="en-US" sz="1600" dirty="0">
              <a:solidFill>
                <a:srgbClr val="FFFFFF"/>
              </a:solidFill>
            </a:endParaRPr>
          </a:p>
          <a:p>
            <a:pPr marL="0" indent="0">
              <a:buNone/>
            </a:pPr>
            <a:endParaRPr lang="en-US" dirty="0">
              <a:solidFill>
                <a:srgbClr val="FFFFFF"/>
              </a:solidFill>
            </a:endParaRPr>
          </a:p>
          <a:p>
            <a:pPr marL="0" indent="0">
              <a:buNone/>
            </a:pPr>
            <a:r>
              <a:rPr lang="en-US" sz="1400" dirty="0">
                <a:solidFill>
                  <a:srgbClr val="FFFFFF"/>
                </a:solidFill>
              </a:rPr>
              <a:t>.</a:t>
            </a:r>
          </a:p>
          <a:p>
            <a:pPr marL="0" indent="0">
              <a:buNone/>
            </a:pPr>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5715000" y="1905000"/>
            <a:ext cx="1587500" cy="1612900"/>
          </a:xfrm>
          <a:prstGeom prst="rect">
            <a:avLst/>
          </a:prstGeom>
        </p:spPr>
      </p:pic>
    </p:spTree>
    <p:extLst>
      <p:ext uri="{BB962C8B-B14F-4D97-AF65-F5344CB8AC3E}">
        <p14:creationId xmlns:p14="http://schemas.microsoft.com/office/powerpoint/2010/main" val="2144023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57200" y="914400"/>
            <a:ext cx="5645150" cy="862450"/>
          </a:xfrm>
        </p:spPr>
        <p:txBody>
          <a:bodyPr/>
          <a:lstStyle/>
          <a:p>
            <a:r>
              <a:rPr lang="en-US" dirty="0"/>
              <a:t>Linked Data</a:t>
            </a:r>
          </a:p>
        </p:txBody>
      </p:sp>
      <p:sp>
        <p:nvSpPr>
          <p:cNvPr id="3" name="Text Placeholder 2"/>
          <p:cNvSpPr>
            <a:spLocks noGrp="1"/>
          </p:cNvSpPr>
          <p:nvPr>
            <p:ph type="body" sz="quarter" idx="17"/>
          </p:nvPr>
        </p:nvSpPr>
        <p:spPr>
          <a:xfrm>
            <a:off x="457200" y="1447800"/>
            <a:ext cx="3810000" cy="4800600"/>
          </a:xfrm>
        </p:spPr>
        <p:txBody>
          <a:bodyPr>
            <a:normAutofit lnSpcReduction="10000"/>
          </a:bodyPr>
          <a:lstStyle/>
          <a:p>
            <a:pPr marL="0" indent="0">
              <a:buNone/>
            </a:pPr>
            <a:r>
              <a:rPr lang="en-US" sz="1600" dirty="0">
                <a:solidFill>
                  <a:srgbClr val="FFFFFF"/>
                </a:solidFill>
              </a:rPr>
              <a:t>What is it:</a:t>
            </a:r>
          </a:p>
          <a:p>
            <a:pPr marL="0" indent="0">
              <a:buNone/>
            </a:pPr>
            <a:r>
              <a:rPr lang="en-US" sz="1600" dirty="0">
                <a:solidFill>
                  <a:srgbClr val="FFFFFF"/>
                </a:solidFill>
              </a:rPr>
              <a:t>Linked Data is a method of exposing, sharing and connecting data on the web via dereferenceable URIs. Linked Data aims to extend the Web with a data commons by publishing various open datasets as RDF on the Web and by setting RDF links between data items from different data sources</a:t>
            </a:r>
          </a:p>
          <a:p>
            <a:pPr marL="0" indent="0">
              <a:buNone/>
            </a:pPr>
            <a:endParaRPr lang="en-US" dirty="0">
              <a:solidFill>
                <a:srgbClr val="FFFFFF"/>
              </a:solidFill>
            </a:endParaRPr>
          </a:p>
          <a:p>
            <a:pPr marL="0" indent="0">
              <a:buNone/>
            </a:pPr>
            <a:r>
              <a:rPr lang="en-US" sz="1600" dirty="0">
                <a:solidFill>
                  <a:srgbClr val="FFFFFF"/>
                </a:solidFill>
              </a:rPr>
              <a:t>How it works:</a:t>
            </a:r>
          </a:p>
          <a:p>
            <a:pPr marL="0" indent="0">
              <a:buNone/>
            </a:pPr>
            <a:r>
              <a:rPr lang="en-US" sz="1400" dirty="0">
                <a:solidFill>
                  <a:srgbClr val="FFFFFF"/>
                </a:solidFill>
              </a:rPr>
              <a:t> if Apple, Inc. is identified as an entity in your content, using Linked Data makes it possible to get the following information: number of Apple employees, number of worldwide Apple locations, or last year's Net Operating Income. If AlchemyAPI finds a member of Congress in the content, linked data can access his or her picture, birth date, party affiliation, alma Mater or successor. The possibilities are endless.</a:t>
            </a:r>
          </a:p>
          <a:p>
            <a:pPr marL="0" indent="0">
              <a:buNone/>
            </a:pPr>
            <a:endParaRPr lang="en-US" dirty="0">
              <a:solidFill>
                <a:srgbClr val="FFFFFF"/>
              </a:solidFill>
            </a:endParaRPr>
          </a:p>
        </p:txBody>
      </p:sp>
      <p:pic>
        <p:nvPicPr>
          <p:cNvPr id="4" name="Picture 3"/>
          <p:cNvPicPr>
            <a:picLocks noChangeAspect="1"/>
          </p:cNvPicPr>
          <p:nvPr/>
        </p:nvPicPr>
        <p:blipFill>
          <a:blip r:embed="rId2"/>
          <a:stretch>
            <a:fillRect/>
          </a:stretch>
        </p:blipFill>
        <p:spPr>
          <a:xfrm>
            <a:off x="4724400" y="2590800"/>
            <a:ext cx="3698048" cy="2438400"/>
          </a:xfrm>
          <a:prstGeom prst="rect">
            <a:avLst/>
          </a:prstGeom>
        </p:spPr>
      </p:pic>
    </p:spTree>
    <p:extLst>
      <p:ext uri="{BB962C8B-B14F-4D97-AF65-F5344CB8AC3E}">
        <p14:creationId xmlns:p14="http://schemas.microsoft.com/office/powerpoint/2010/main" val="2104419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609600" y="914400"/>
            <a:ext cx="5645150" cy="862450"/>
          </a:xfrm>
        </p:spPr>
        <p:txBody>
          <a:bodyPr/>
          <a:lstStyle/>
          <a:p>
            <a:r>
              <a:rPr lang="en-US" dirty="0"/>
              <a:t>Watson Services - not included in prior slides </a:t>
            </a:r>
          </a:p>
        </p:txBody>
      </p:sp>
      <p:sp>
        <p:nvSpPr>
          <p:cNvPr id="3" name="Text Placeholder 2"/>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4157693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idx="4294967295"/>
          </p:nvPr>
        </p:nvSpPr>
        <p:spPr>
          <a:xfrm>
            <a:off x="454025" y="838200"/>
            <a:ext cx="8766175" cy="430213"/>
          </a:xfrm>
        </p:spPr>
        <p:txBody>
          <a:bodyPr/>
          <a:lstStyle/>
          <a:p>
            <a:r>
              <a:rPr lang="en-US" altLang="en-US" dirty="0">
                <a:latin typeface="Arial" pitchFamily="34" charset="0"/>
              </a:rPr>
              <a:t>Concept Expansion</a:t>
            </a:r>
          </a:p>
        </p:txBody>
      </p:sp>
      <p:sp>
        <p:nvSpPr>
          <p:cNvPr id="22531" name="Content Placeholder 2"/>
          <p:cNvSpPr txBox="1">
            <a:spLocks/>
          </p:cNvSpPr>
          <p:nvPr/>
        </p:nvSpPr>
        <p:spPr bwMode="auto">
          <a:xfrm>
            <a:off x="381000" y="1600200"/>
            <a:ext cx="41862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spcBef>
                <a:spcPts val="100"/>
              </a:spcBef>
              <a:spcAft>
                <a:spcPct val="0"/>
              </a:spcAft>
              <a:buClr>
                <a:schemeClr val="tx1"/>
              </a:buClr>
              <a:buSzTx/>
              <a:buFontTx/>
              <a:buNone/>
            </a:pPr>
            <a:r>
              <a:rPr lang="en-US" altLang="en-US" sz="1600" b="1" dirty="0">
                <a:ea typeface="ヒラギノ角ゴ Pro W3"/>
                <a:cs typeface="ヒラギノ角ゴ Pro W3"/>
              </a:rPr>
              <a:t>What is it?</a:t>
            </a:r>
          </a:p>
          <a:p>
            <a:pPr eaLnBrk="1" fontAlgn="b" hangingPunct="1">
              <a:lnSpc>
                <a:spcPct val="100000"/>
              </a:lnSpc>
              <a:spcBef>
                <a:spcPct val="20000"/>
              </a:spcBef>
              <a:spcAft>
                <a:spcPct val="0"/>
              </a:spcAft>
              <a:buClr>
                <a:schemeClr val="tx1"/>
              </a:buClr>
              <a:buSzTx/>
              <a:buFont typeface="Wingdings" pitchFamily="2" charset="2"/>
              <a:buNone/>
            </a:pPr>
            <a:r>
              <a:rPr lang="en-US" altLang="en-US" sz="1600" dirty="0">
                <a:latin typeface="Calibri" pitchFamily="34" charset="0"/>
              </a:rPr>
              <a:t>Maps euphemisms or colloquial terms to more commonly understood phrases</a:t>
            </a:r>
          </a:p>
          <a:p>
            <a:pPr eaLnBrk="1" hangingPunct="1">
              <a:lnSpc>
                <a:spcPct val="100000"/>
              </a:lnSpc>
              <a:spcBef>
                <a:spcPts val="100"/>
              </a:spcBef>
              <a:spcAft>
                <a:spcPct val="0"/>
              </a:spcAft>
              <a:buClr>
                <a:schemeClr val="tx1"/>
              </a:buClr>
              <a:buSzTx/>
              <a:buFontTx/>
              <a:buNone/>
            </a:pPr>
            <a:endParaRPr lang="en-US" altLang="en-US" sz="1600" b="1" dirty="0">
              <a:ea typeface="ヒラギノ角ゴ Pro W3"/>
              <a:cs typeface="ヒラギノ角ゴ Pro W3"/>
            </a:endParaRPr>
          </a:p>
          <a:p>
            <a:pPr eaLnBrk="1" hangingPunct="1">
              <a:lnSpc>
                <a:spcPct val="100000"/>
              </a:lnSpc>
              <a:spcBef>
                <a:spcPts val="100"/>
              </a:spcBef>
              <a:spcAft>
                <a:spcPct val="0"/>
              </a:spcAft>
              <a:buClr>
                <a:schemeClr val="tx1"/>
              </a:buClr>
              <a:buSzTx/>
              <a:buFontTx/>
              <a:buNone/>
            </a:pPr>
            <a:r>
              <a:rPr lang="en-US" altLang="en-US" sz="1600" b="1" dirty="0">
                <a:ea typeface="ヒラギノ角ゴ Pro W3"/>
                <a:cs typeface="ヒラギノ角ゴ Pro W3"/>
              </a:rPr>
              <a:t>How does it work?</a:t>
            </a:r>
          </a:p>
          <a:p>
            <a:pPr eaLnBrk="1" fontAlgn="b" hangingPunct="1">
              <a:lnSpc>
                <a:spcPct val="100000"/>
              </a:lnSpc>
              <a:spcBef>
                <a:spcPct val="20000"/>
              </a:spcBef>
              <a:spcAft>
                <a:spcPct val="0"/>
              </a:spcAft>
              <a:buClr>
                <a:schemeClr val="tx1"/>
              </a:buClr>
              <a:buSzTx/>
              <a:buFont typeface="Wingdings" pitchFamily="2" charset="2"/>
              <a:buNone/>
            </a:pPr>
            <a:r>
              <a:rPr lang="en-US" altLang="en-US" sz="1600" dirty="0">
                <a:latin typeface="Calibri" pitchFamily="34" charset="0"/>
              </a:rPr>
              <a:t>Analyses text and interprets its meaning based on usage in other similar contexts.  </a:t>
            </a:r>
          </a:p>
          <a:p>
            <a:pPr eaLnBrk="1" fontAlgn="b" hangingPunct="1">
              <a:lnSpc>
                <a:spcPct val="100000"/>
              </a:lnSpc>
              <a:spcBef>
                <a:spcPct val="20000"/>
              </a:spcBef>
              <a:spcAft>
                <a:spcPct val="0"/>
              </a:spcAft>
              <a:buClr>
                <a:schemeClr val="tx1"/>
              </a:buClr>
              <a:buSzTx/>
              <a:buFont typeface="Wingdings" pitchFamily="2" charset="2"/>
              <a:buNone/>
            </a:pPr>
            <a:endParaRPr lang="en-US" altLang="en-US" sz="1600" dirty="0">
              <a:latin typeface="Calibri" pitchFamily="34" charset="0"/>
            </a:endParaRPr>
          </a:p>
          <a:p>
            <a:pPr>
              <a:lnSpc>
                <a:spcPct val="100000"/>
              </a:lnSpc>
              <a:spcBef>
                <a:spcPts val="100"/>
              </a:spcBef>
              <a:spcAft>
                <a:spcPct val="0"/>
              </a:spcAft>
              <a:buClr>
                <a:schemeClr val="tx1"/>
              </a:buClr>
              <a:buSzTx/>
              <a:buFont typeface="Wingdings" pitchFamily="2" charset="2"/>
              <a:buNone/>
            </a:pPr>
            <a:r>
              <a:rPr lang="en-US" altLang="en-US" sz="1600" b="1" dirty="0"/>
              <a:t>Use Cases-</a:t>
            </a:r>
            <a:endParaRPr lang="en-US" altLang="en-US" sz="1600" dirty="0"/>
          </a:p>
          <a:p>
            <a:pPr eaLnBrk="1" hangingPunct="1">
              <a:lnSpc>
                <a:spcPct val="100000"/>
              </a:lnSpc>
              <a:spcBef>
                <a:spcPct val="20000"/>
              </a:spcBef>
              <a:spcAft>
                <a:spcPts val="800"/>
              </a:spcAft>
              <a:buClr>
                <a:schemeClr val="tx1"/>
              </a:buClr>
              <a:buSzTx/>
              <a:buFontTx/>
              <a:buNone/>
            </a:pPr>
            <a:r>
              <a:rPr lang="en-US" altLang="en-US" sz="1600" dirty="0">
                <a:latin typeface="Calibri" pitchFamily="34" charset="0"/>
              </a:rPr>
              <a:t>Example: interprets </a:t>
            </a:r>
            <a:r>
              <a:rPr lang="ja-JP" altLang="en-US" sz="1600">
                <a:latin typeface="Calibri" pitchFamily="34" charset="0"/>
              </a:rPr>
              <a:t>“</a:t>
            </a:r>
            <a:r>
              <a:rPr lang="en-US" altLang="ja-JP" sz="1600" dirty="0">
                <a:latin typeface="Calibri" pitchFamily="34" charset="0"/>
              </a:rPr>
              <a:t>The Big Apple</a:t>
            </a:r>
            <a:r>
              <a:rPr lang="ja-JP" altLang="en-US" sz="1600">
                <a:latin typeface="Calibri" pitchFamily="34" charset="0"/>
              </a:rPr>
              <a:t>”</a:t>
            </a:r>
            <a:r>
              <a:rPr lang="en-US" altLang="ja-JP" sz="1600" dirty="0">
                <a:latin typeface="Calibri" pitchFamily="34" charset="0"/>
              </a:rPr>
              <a:t> as meaning </a:t>
            </a:r>
            <a:r>
              <a:rPr lang="ja-JP" altLang="en-US" sz="1600">
                <a:latin typeface="Calibri" pitchFamily="34" charset="0"/>
              </a:rPr>
              <a:t>“</a:t>
            </a:r>
            <a:r>
              <a:rPr lang="en-US" altLang="ja-JP" sz="1600" dirty="0">
                <a:latin typeface="Calibri" pitchFamily="34" charset="0"/>
              </a:rPr>
              <a:t>New York City</a:t>
            </a:r>
            <a:r>
              <a:rPr lang="ja-JP" altLang="en-US" sz="1600">
                <a:latin typeface="Calibri" pitchFamily="34" charset="0"/>
              </a:rPr>
              <a:t>”</a:t>
            </a:r>
            <a:r>
              <a:rPr lang="en-US" altLang="ja-JP" sz="1600" dirty="0">
                <a:latin typeface="Calibri" pitchFamily="34" charset="0"/>
              </a:rPr>
              <a:t>.  </a:t>
            </a:r>
          </a:p>
          <a:p>
            <a:pPr eaLnBrk="1" hangingPunct="1">
              <a:lnSpc>
                <a:spcPct val="100000"/>
              </a:lnSpc>
              <a:spcBef>
                <a:spcPct val="20000"/>
              </a:spcBef>
              <a:spcAft>
                <a:spcPts val="800"/>
              </a:spcAft>
              <a:buClr>
                <a:schemeClr val="tx1"/>
              </a:buClr>
              <a:buSzTx/>
              <a:buFont typeface="Wingdings" pitchFamily="2" charset="2"/>
              <a:buNone/>
            </a:pPr>
            <a:endParaRPr lang="en-US" altLang="en-US" sz="1600" b="1" dirty="0">
              <a:solidFill>
                <a:schemeClr val="accent1"/>
              </a:solidFill>
              <a:latin typeface="Calibri" pitchFamily="34" charset="0"/>
            </a:endParaRPr>
          </a:p>
        </p:txBody>
      </p:sp>
      <p:pic>
        <p:nvPicPr>
          <p:cNvPr id="225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904875"/>
            <a:ext cx="1992313"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581400"/>
            <a:ext cx="23241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p:cNvSpPr/>
          <p:nvPr/>
        </p:nvSpPr>
        <p:spPr>
          <a:xfrm rot="3331112">
            <a:off x="6616700" y="3117850"/>
            <a:ext cx="979488" cy="484188"/>
          </a:xfrm>
          <a:prstGeom prst="rightArrow">
            <a:avLst/>
          </a:prstGeom>
          <a:solidFill>
            <a:srgbClr val="0099FF"/>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93340756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p:cNvPicPr>
            <a:picLocks noChangeAspect="1"/>
          </p:cNvPicPr>
          <p:nvPr/>
        </p:nvPicPr>
        <p:blipFill>
          <a:blip r:embed="rId3"/>
          <a:srcRect/>
          <a:stretch>
            <a:fillRect/>
          </a:stretch>
        </p:blipFill>
        <p:spPr bwMode="auto">
          <a:xfrm>
            <a:off x="5947569" y="2180998"/>
            <a:ext cx="2971800" cy="2770091"/>
          </a:xfrm>
          <a:prstGeom prst="rect">
            <a:avLst/>
          </a:prstGeom>
          <a:noFill/>
          <a:ln w="9525">
            <a:noFill/>
            <a:miter lim="800000"/>
            <a:headEnd/>
            <a:tailEnd/>
          </a:ln>
          <a:scene3d>
            <a:camera prst="perspectiveLeft" fov="2700000">
              <a:rot lat="0" lon="1200000" rev="0"/>
            </a:camera>
            <a:lightRig rig="threePt" dir="t"/>
          </a:scene3d>
          <a:sp3d>
            <a:bevelT/>
          </a:sp3d>
        </p:spPr>
      </p:pic>
      <p:sp>
        <p:nvSpPr>
          <p:cNvPr id="18435" name="TextBox 3"/>
          <p:cNvSpPr txBox="1">
            <a:spLocks noChangeArrowheads="1"/>
          </p:cNvSpPr>
          <p:nvPr/>
        </p:nvSpPr>
        <p:spPr bwMode="auto">
          <a:xfrm>
            <a:off x="3873500" y="1874838"/>
            <a:ext cx="249238"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pitchFamily="1" charset="-128"/>
              </a:defRPr>
            </a:lvl1pPr>
            <a:lvl2pPr marL="37931725" indent="-37474525">
              <a:spcBef>
                <a:spcPct val="20000"/>
              </a:spcBef>
              <a:buChar char="•"/>
              <a:defRPr sz="2000">
                <a:solidFill>
                  <a:schemeClr val="bg1"/>
                </a:solidFill>
                <a:latin typeface="Arial" panose="020B0604020202020204" pitchFamily="34" charset="0"/>
                <a:ea typeface="ヒラギノ角ゴ Pro W3" pitchFamily="1"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pitchFamily="1" charset="-128"/>
              </a:defRPr>
            </a:lvl3pPr>
            <a:lvl4pPr>
              <a:spcBef>
                <a:spcPct val="20000"/>
              </a:spcBef>
              <a:buChar char="–"/>
              <a:defRPr sz="2800">
                <a:solidFill>
                  <a:schemeClr val="bg1"/>
                </a:solidFill>
                <a:latin typeface="Arial" panose="020B0604020202020204" pitchFamily="34" charset="0"/>
                <a:ea typeface="ヒラギノ角ゴ Pro W3" pitchFamily="1" charset="-128"/>
              </a:defRPr>
            </a:lvl4pPr>
            <a:lvl5pPr>
              <a:spcBef>
                <a:spcPct val="20000"/>
              </a:spcBef>
              <a:buChar char="»"/>
              <a:defRPr sz="2800">
                <a:solidFill>
                  <a:schemeClr val="bg1"/>
                </a:solidFill>
                <a:latin typeface="Arial" panose="020B0604020202020204" pitchFamily="34" charset="0"/>
                <a:ea typeface="ヒラギノ角ゴ Pro W3" pitchFamily="1"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18436" name="TextBox 4"/>
          <p:cNvSpPr txBox="1">
            <a:spLocks noChangeArrowheads="1"/>
          </p:cNvSpPr>
          <p:nvPr/>
        </p:nvSpPr>
        <p:spPr bwMode="auto">
          <a:xfrm>
            <a:off x="3565525" y="2092325"/>
            <a:ext cx="249238"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pitchFamily="1" charset="-128"/>
              </a:defRPr>
            </a:lvl1pPr>
            <a:lvl2pPr marL="37931725" indent="-37474525">
              <a:spcBef>
                <a:spcPct val="20000"/>
              </a:spcBef>
              <a:buChar char="•"/>
              <a:defRPr sz="2000">
                <a:solidFill>
                  <a:schemeClr val="bg1"/>
                </a:solidFill>
                <a:latin typeface="Arial" panose="020B0604020202020204" pitchFamily="34" charset="0"/>
                <a:ea typeface="ヒラギノ角ゴ Pro W3" pitchFamily="1"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pitchFamily="1" charset="-128"/>
              </a:defRPr>
            </a:lvl3pPr>
            <a:lvl4pPr>
              <a:spcBef>
                <a:spcPct val="20000"/>
              </a:spcBef>
              <a:buChar char="–"/>
              <a:defRPr sz="2800">
                <a:solidFill>
                  <a:schemeClr val="bg1"/>
                </a:solidFill>
                <a:latin typeface="Arial" panose="020B0604020202020204" pitchFamily="34" charset="0"/>
                <a:ea typeface="ヒラギノ角ゴ Pro W3" pitchFamily="1" charset="-128"/>
              </a:defRPr>
            </a:lvl4pPr>
            <a:lvl5pPr>
              <a:spcBef>
                <a:spcPct val="20000"/>
              </a:spcBef>
              <a:buChar char="»"/>
              <a:defRPr sz="2800">
                <a:solidFill>
                  <a:schemeClr val="bg1"/>
                </a:solidFill>
                <a:latin typeface="Arial" panose="020B0604020202020204" pitchFamily="34" charset="0"/>
                <a:ea typeface="ヒラギノ角ゴ Pro W3" pitchFamily="1"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18437" name="TextBox 5"/>
          <p:cNvSpPr txBox="1">
            <a:spLocks noChangeArrowheads="1"/>
          </p:cNvSpPr>
          <p:nvPr/>
        </p:nvSpPr>
        <p:spPr bwMode="auto">
          <a:xfrm>
            <a:off x="5113338" y="2009775"/>
            <a:ext cx="249237"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pitchFamily="1" charset="-128"/>
              </a:defRPr>
            </a:lvl1pPr>
            <a:lvl2pPr marL="37931725" indent="-37474525">
              <a:spcBef>
                <a:spcPct val="20000"/>
              </a:spcBef>
              <a:buChar char="•"/>
              <a:defRPr sz="2000">
                <a:solidFill>
                  <a:schemeClr val="bg1"/>
                </a:solidFill>
                <a:latin typeface="Arial" panose="020B0604020202020204" pitchFamily="34" charset="0"/>
                <a:ea typeface="ヒラギノ角ゴ Pro W3" pitchFamily="1"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pitchFamily="1" charset="-128"/>
              </a:defRPr>
            </a:lvl3pPr>
            <a:lvl4pPr>
              <a:spcBef>
                <a:spcPct val="20000"/>
              </a:spcBef>
              <a:buChar char="–"/>
              <a:defRPr sz="2800">
                <a:solidFill>
                  <a:schemeClr val="bg1"/>
                </a:solidFill>
                <a:latin typeface="Arial" panose="020B0604020202020204" pitchFamily="34" charset="0"/>
                <a:ea typeface="ヒラギノ角ゴ Pro W3" pitchFamily="1" charset="-128"/>
              </a:defRPr>
            </a:lvl4pPr>
            <a:lvl5pPr>
              <a:spcBef>
                <a:spcPct val="20000"/>
              </a:spcBef>
              <a:buChar char="»"/>
              <a:defRPr sz="2800">
                <a:solidFill>
                  <a:schemeClr val="bg1"/>
                </a:solidFill>
                <a:latin typeface="Arial" panose="020B0604020202020204" pitchFamily="34" charset="0"/>
                <a:ea typeface="ヒラギノ角ゴ Pro W3" pitchFamily="1"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18438" name="TextBox 6"/>
          <p:cNvSpPr txBox="1">
            <a:spLocks noChangeArrowheads="1"/>
          </p:cNvSpPr>
          <p:nvPr/>
        </p:nvSpPr>
        <p:spPr bwMode="auto">
          <a:xfrm>
            <a:off x="5013325" y="1817688"/>
            <a:ext cx="249238"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pitchFamily="1" charset="-128"/>
              </a:defRPr>
            </a:lvl1pPr>
            <a:lvl2pPr marL="37931725" indent="-37474525">
              <a:spcBef>
                <a:spcPct val="20000"/>
              </a:spcBef>
              <a:buChar char="•"/>
              <a:defRPr sz="2000">
                <a:solidFill>
                  <a:schemeClr val="bg1"/>
                </a:solidFill>
                <a:latin typeface="Arial" panose="020B0604020202020204" pitchFamily="34" charset="0"/>
                <a:ea typeface="ヒラギノ角ゴ Pro W3" pitchFamily="1"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pitchFamily="1" charset="-128"/>
              </a:defRPr>
            </a:lvl3pPr>
            <a:lvl4pPr>
              <a:spcBef>
                <a:spcPct val="20000"/>
              </a:spcBef>
              <a:buChar char="–"/>
              <a:defRPr sz="2800">
                <a:solidFill>
                  <a:schemeClr val="bg1"/>
                </a:solidFill>
                <a:latin typeface="Arial" panose="020B0604020202020204" pitchFamily="34" charset="0"/>
                <a:ea typeface="ヒラギノ角ゴ Pro W3" pitchFamily="1" charset="-128"/>
              </a:defRPr>
            </a:lvl4pPr>
            <a:lvl5pPr>
              <a:spcBef>
                <a:spcPct val="20000"/>
              </a:spcBef>
              <a:buChar char="»"/>
              <a:defRPr sz="2800">
                <a:solidFill>
                  <a:schemeClr val="bg1"/>
                </a:solidFill>
                <a:latin typeface="Arial" panose="020B0604020202020204" pitchFamily="34" charset="0"/>
                <a:ea typeface="ヒラギノ角ゴ Pro W3" pitchFamily="1"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8" name="Title 1"/>
          <p:cNvSpPr>
            <a:spLocks noGrp="1"/>
          </p:cNvSpPr>
          <p:nvPr>
            <p:ph type="title"/>
          </p:nvPr>
        </p:nvSpPr>
        <p:spPr>
          <a:xfrm>
            <a:off x="457200" y="868363"/>
            <a:ext cx="8229600" cy="579437"/>
          </a:xfrm>
        </p:spPr>
        <p:txBody>
          <a:bodyPr/>
          <a:lstStyle/>
          <a:p>
            <a:pPr>
              <a:defRPr/>
            </a:pPr>
            <a:r>
              <a:rPr lang="en-US" dirty="0"/>
              <a:t>Document Conversion</a:t>
            </a:r>
          </a:p>
        </p:txBody>
      </p:sp>
      <p:sp>
        <p:nvSpPr>
          <p:cNvPr id="2" name="Freeform 1"/>
          <p:cNvSpPr/>
          <p:nvPr/>
        </p:nvSpPr>
        <p:spPr>
          <a:xfrm>
            <a:off x="5886907" y="1590206"/>
            <a:ext cx="1722524" cy="2180983"/>
          </a:xfrm>
          <a:custGeom>
            <a:avLst/>
            <a:gdLst>
              <a:gd name="connsiteX0" fmla="*/ 3059289 w 3115734"/>
              <a:gd name="connsiteY0" fmla="*/ 2743200 h 2743200"/>
              <a:gd name="connsiteX1" fmla="*/ 0 w 3115734"/>
              <a:gd name="connsiteY1" fmla="*/ 1174044 h 2743200"/>
              <a:gd name="connsiteX2" fmla="*/ 835378 w 3115734"/>
              <a:gd name="connsiteY2" fmla="*/ 0 h 2743200"/>
              <a:gd name="connsiteX3" fmla="*/ 3115734 w 3115734"/>
              <a:gd name="connsiteY3" fmla="*/ 2607733 h 2743200"/>
              <a:gd name="connsiteX4" fmla="*/ 3059289 w 3115734"/>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734" h="2743200">
                <a:moveTo>
                  <a:pt x="3059289" y="2743200"/>
                </a:moveTo>
                <a:lnTo>
                  <a:pt x="0" y="1174044"/>
                </a:lnTo>
                <a:lnTo>
                  <a:pt x="835378" y="0"/>
                </a:lnTo>
                <a:lnTo>
                  <a:pt x="3115734" y="2607733"/>
                </a:lnTo>
                <a:lnTo>
                  <a:pt x="3059289" y="2743200"/>
                </a:lnTo>
                <a:close/>
              </a:path>
            </a:pathLst>
          </a:custGeom>
          <a:gradFill>
            <a:gsLst>
              <a:gs pos="0">
                <a:schemeClr val="accent4"/>
              </a:gs>
              <a:gs pos="100000">
                <a:schemeClr val="bg1">
                  <a:lumMod val="10000"/>
                  <a:lumOff val="90000"/>
                </a:schemeClr>
              </a:gs>
            </a:gsLs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914400" eaLnBrk="1" hangingPunct="1">
              <a:defRPr/>
            </a:pPr>
            <a:endParaRPr lang="en-US">
              <a:solidFill>
                <a:srgbClr val="FFFFFF"/>
              </a:solidFill>
            </a:endParaRPr>
          </a:p>
        </p:txBody>
      </p:sp>
      <p:sp>
        <p:nvSpPr>
          <p:cNvPr id="9225" name="Content Placeholder 2"/>
          <p:cNvSpPr txBox="1">
            <a:spLocks/>
          </p:cNvSpPr>
          <p:nvPr/>
        </p:nvSpPr>
        <p:spPr bwMode="auto">
          <a:xfrm>
            <a:off x="304799" y="1295400"/>
            <a:ext cx="4957763"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defTabSz="914400" eaLnBrk="1" hangingPunct="1">
              <a:lnSpc>
                <a:spcPct val="100000"/>
              </a:lnSpc>
              <a:spcBef>
                <a:spcPts val="100"/>
              </a:spcBef>
              <a:buClr>
                <a:srgbClr val="FFFFFF"/>
              </a:buClr>
              <a:buFontTx/>
              <a:buNone/>
              <a:defRPr/>
            </a:pPr>
            <a:r>
              <a:rPr lang="en-US" altLang="en-US" sz="1600" b="1" dirty="0">
                <a:solidFill>
                  <a:srgbClr val="FFFFFF"/>
                </a:solidFill>
                <a:latin typeface="+mn-lt"/>
                <a:ea typeface="MS PGothic" pitchFamily="34" charset="-128"/>
              </a:rPr>
              <a:t>What is it?</a:t>
            </a:r>
          </a:p>
          <a:p>
            <a:pPr defTabSz="914400" eaLnBrk="1" fontAlgn="b" hangingPunct="1">
              <a:lnSpc>
                <a:spcPct val="100000"/>
              </a:lnSpc>
              <a:buClr>
                <a:srgbClr val="FFFFFF"/>
              </a:buClr>
              <a:buFont typeface="Wingdings" pitchFamily="2" charset="2"/>
              <a:buNone/>
              <a:defRPr/>
            </a:pPr>
            <a:r>
              <a:rPr lang="en-US" altLang="en-US" sz="1600" dirty="0">
                <a:solidFill>
                  <a:srgbClr val="FFFFFF"/>
                </a:solidFill>
                <a:latin typeface="+mn-lt"/>
                <a:ea typeface="MS PGothic" pitchFamily="34" charset="-128"/>
              </a:rPr>
              <a:t>API based solution to convert documents with input format (PDF, Word, HTML) to output formats (HTML, Text, JSON needed for other Watson Services) synchronously or in a batch</a:t>
            </a:r>
          </a:p>
          <a:p>
            <a:pPr defTabSz="914400" eaLnBrk="1" fontAlgn="b" hangingPunct="1">
              <a:lnSpc>
                <a:spcPct val="100000"/>
              </a:lnSpc>
              <a:buClr>
                <a:srgbClr val="FFFFFF"/>
              </a:buClr>
              <a:buFont typeface="Wingdings" pitchFamily="2" charset="2"/>
              <a:buNone/>
              <a:defRPr/>
            </a:pPr>
            <a:endParaRPr lang="en-US" altLang="en-US" sz="800" dirty="0">
              <a:solidFill>
                <a:srgbClr val="FFFFFF"/>
              </a:solidFill>
              <a:latin typeface="+mn-lt"/>
              <a:ea typeface="MS PGothic" pitchFamily="34" charset="-128"/>
            </a:endParaRPr>
          </a:p>
          <a:p>
            <a:pPr defTabSz="914400" eaLnBrk="1" fontAlgn="b" hangingPunct="1">
              <a:lnSpc>
                <a:spcPct val="100000"/>
              </a:lnSpc>
              <a:buClr>
                <a:srgbClr val="FFFFFF"/>
              </a:buClr>
              <a:buFont typeface="Wingdings" pitchFamily="2" charset="2"/>
              <a:buNone/>
              <a:defRPr/>
            </a:pPr>
            <a:r>
              <a:rPr lang="en-US" altLang="en-US" sz="1600" b="1" dirty="0">
                <a:solidFill>
                  <a:srgbClr val="FFFFFF"/>
                </a:solidFill>
                <a:latin typeface="+mn-lt"/>
                <a:ea typeface="MS PGothic" pitchFamily="34" charset="-128"/>
              </a:rPr>
              <a:t>How does it contribute to cognitive computing? </a:t>
            </a:r>
            <a:endParaRPr lang="en-US" altLang="en-US" sz="1600" i="1" dirty="0">
              <a:solidFill>
                <a:srgbClr val="FFFFFF"/>
              </a:solidFill>
              <a:latin typeface="+mn-lt"/>
              <a:ea typeface="MS PGothic" pitchFamily="34" charset="-128"/>
            </a:endParaRPr>
          </a:p>
          <a:p>
            <a:pPr defTabSz="914400" eaLnBrk="1" hangingPunct="1">
              <a:lnSpc>
                <a:spcPct val="100000"/>
              </a:lnSpc>
              <a:spcBef>
                <a:spcPts val="100"/>
              </a:spcBef>
              <a:buClr>
                <a:srgbClr val="FFFFFF"/>
              </a:buClr>
              <a:buFontTx/>
              <a:buNone/>
              <a:defRPr/>
            </a:pPr>
            <a:r>
              <a:rPr lang="en-US" altLang="en-US" sz="1600" dirty="0">
                <a:solidFill>
                  <a:srgbClr val="FFFFFF"/>
                </a:solidFill>
                <a:latin typeface="+mn-lt"/>
                <a:ea typeface="MS PGothic" pitchFamily="34" charset="-128"/>
              </a:rPr>
              <a:t>Automatically converts customer documents in varied formats to the format necessary for consumption by Watson services (training, data)</a:t>
            </a:r>
          </a:p>
          <a:p>
            <a:pPr defTabSz="914400" eaLnBrk="1" hangingPunct="1">
              <a:lnSpc>
                <a:spcPct val="100000"/>
              </a:lnSpc>
              <a:spcBef>
                <a:spcPts val="100"/>
              </a:spcBef>
              <a:buClr>
                <a:srgbClr val="FFFFFF"/>
              </a:buClr>
              <a:buFontTx/>
              <a:buNone/>
              <a:defRPr/>
            </a:pPr>
            <a:endParaRPr lang="en-US" altLang="en-US" sz="800" b="1" dirty="0">
              <a:solidFill>
                <a:srgbClr val="FFFFFF"/>
              </a:solidFill>
              <a:latin typeface="+mn-lt"/>
              <a:ea typeface="MS PGothic" pitchFamily="34" charset="-128"/>
            </a:endParaRPr>
          </a:p>
          <a:p>
            <a:pPr defTabSz="914400" eaLnBrk="1" hangingPunct="1">
              <a:lnSpc>
                <a:spcPct val="100000"/>
              </a:lnSpc>
              <a:spcBef>
                <a:spcPts val="100"/>
              </a:spcBef>
              <a:buClr>
                <a:srgbClr val="FFFFFF"/>
              </a:buClr>
              <a:buFontTx/>
              <a:buNone/>
              <a:defRPr/>
            </a:pPr>
            <a:r>
              <a:rPr lang="en-US" altLang="en-US" sz="1600" b="1" dirty="0">
                <a:solidFill>
                  <a:srgbClr val="FFFFFF"/>
                </a:solidFill>
                <a:latin typeface="+mn-lt"/>
                <a:ea typeface="MS PGothic" pitchFamily="34" charset="-128"/>
              </a:rPr>
              <a:t>How does it work?</a:t>
            </a:r>
          </a:p>
          <a:p>
            <a:pPr defTabSz="914400" eaLnBrk="1" fontAlgn="ctr" hangingPunct="1">
              <a:lnSpc>
                <a:spcPct val="100000"/>
              </a:lnSpc>
              <a:buClr>
                <a:srgbClr val="FFFFFF"/>
              </a:buClr>
              <a:buFont typeface="Wingdings" pitchFamily="2" charset="2"/>
              <a:buNone/>
              <a:defRPr/>
            </a:pPr>
            <a:r>
              <a:rPr lang="en-US" altLang="en-US" sz="1600" dirty="0">
                <a:solidFill>
                  <a:srgbClr val="FFFFFF"/>
                </a:solidFill>
                <a:latin typeface="+mn-lt"/>
                <a:ea typeface="MS PGothic" pitchFamily="34" charset="-128"/>
                <a:sym typeface="Helvetica Light"/>
              </a:rPr>
              <a:t>Users uploads documents in any supported format, chooses output format, and calls the API to perform the conversion</a:t>
            </a:r>
          </a:p>
          <a:p>
            <a:pPr defTabSz="914400" eaLnBrk="1" fontAlgn="ctr" hangingPunct="1">
              <a:lnSpc>
                <a:spcPct val="100000"/>
              </a:lnSpc>
              <a:buClr>
                <a:srgbClr val="FFFFFF"/>
              </a:buClr>
              <a:buFont typeface="Wingdings" pitchFamily="2" charset="2"/>
              <a:buNone/>
              <a:defRPr/>
            </a:pPr>
            <a:endParaRPr lang="en-US" altLang="en-US" sz="800" dirty="0">
              <a:solidFill>
                <a:srgbClr val="FFFFFF"/>
              </a:solidFill>
              <a:latin typeface="+mn-lt"/>
              <a:ea typeface="MS PGothic" pitchFamily="34" charset="-128"/>
              <a:sym typeface="Helvetica Light"/>
            </a:endParaRPr>
          </a:p>
          <a:p>
            <a:pPr defTabSz="914400" eaLnBrk="1" fontAlgn="ctr" hangingPunct="1">
              <a:lnSpc>
                <a:spcPct val="100000"/>
              </a:lnSpc>
              <a:buClr>
                <a:srgbClr val="FFFFFF"/>
              </a:buClr>
              <a:buFont typeface="Wingdings" pitchFamily="2" charset="2"/>
              <a:buNone/>
              <a:defRPr/>
            </a:pPr>
            <a:r>
              <a:rPr lang="en-US" altLang="en-US" sz="1600" b="1" dirty="0">
                <a:solidFill>
                  <a:srgbClr val="FFFFFF"/>
                </a:solidFill>
                <a:latin typeface="+mn-lt"/>
                <a:ea typeface="MS PGothic" pitchFamily="34" charset="-128"/>
                <a:sym typeface="Helvetica Light"/>
              </a:rPr>
              <a:t>Example Use Cases</a:t>
            </a:r>
          </a:p>
          <a:p>
            <a:pPr marL="285750" indent="-285750" defTabSz="914400" eaLnBrk="1" fontAlgn="ctr" hangingPunct="1">
              <a:lnSpc>
                <a:spcPct val="100000"/>
              </a:lnSpc>
              <a:buClr>
                <a:srgbClr val="FFFFFF"/>
              </a:buClr>
              <a:defRPr/>
            </a:pPr>
            <a:r>
              <a:rPr lang="en-US" sz="1600" dirty="0">
                <a:solidFill>
                  <a:srgbClr val="FFFFFF"/>
                </a:solidFill>
                <a:latin typeface="+mn-lt"/>
                <a:ea typeface="MS PGothic" pitchFamily="34" charset="-128"/>
              </a:rPr>
              <a:t>Company bulk imports corporate training material documents to train Watson services such as Retrieve and Rank and NLC</a:t>
            </a:r>
            <a:endParaRPr lang="en-US" altLang="en-US" sz="1600" dirty="0">
              <a:solidFill>
                <a:srgbClr val="FFFFFF"/>
              </a:solidFill>
              <a:latin typeface="+mn-lt"/>
              <a:ea typeface="MS PGothic" pitchFamily="34" charset="-128"/>
              <a:sym typeface="Helvetica Light"/>
            </a:endParaRPr>
          </a:p>
        </p:txBody>
      </p:sp>
      <p:sp>
        <p:nvSpPr>
          <p:cNvPr id="13" name="Footer Placeholder 2"/>
          <p:cNvSpPr>
            <a:spLocks noGrp="1"/>
          </p:cNvSpPr>
          <p:nvPr>
            <p:ph type="ftr" sz="quarter" idx="10"/>
          </p:nvPr>
        </p:nvSpPr>
        <p:spPr>
          <a:xfrm>
            <a:off x="76200" y="6629400"/>
            <a:ext cx="3352800" cy="244475"/>
          </a:xfrm>
        </p:spPr>
        <p:txBody>
          <a:bodyPr/>
          <a:lstStyle>
            <a:lvl1pPr>
              <a:defRPr sz="1000"/>
            </a:lvl1pPr>
          </a:lstStyle>
          <a:p>
            <a:pPr>
              <a:defRPr/>
            </a:pPr>
            <a:r>
              <a:rPr lang="en-US" altLang="en-US" dirty="0"/>
              <a:t>© 2015 International </a:t>
            </a:r>
            <a:r>
              <a:rPr lang="en-US" altLang="en-US" b="1" dirty="0"/>
              <a:t>Business Machines </a:t>
            </a:r>
            <a:r>
              <a:rPr lang="en-US" altLang="en-US" dirty="0"/>
              <a:t>Corporation</a:t>
            </a:r>
          </a:p>
        </p:txBody>
      </p:sp>
      <p:sp>
        <p:nvSpPr>
          <p:cNvPr id="18443" name="Content Placeholder 2"/>
          <p:cNvSpPr txBox="1">
            <a:spLocks/>
          </p:cNvSpPr>
          <p:nvPr/>
        </p:nvSpPr>
        <p:spPr bwMode="auto">
          <a:xfrm>
            <a:off x="5013325" y="5456238"/>
            <a:ext cx="3957638" cy="585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nSpc>
                <a:spcPct val="110000"/>
              </a:lnSpc>
              <a:spcBef>
                <a:spcPct val="20000"/>
              </a:spcBef>
              <a:buChar char="•"/>
              <a:defRPr sz="2000">
                <a:solidFill>
                  <a:schemeClr val="tx1"/>
                </a:solidFill>
                <a:latin typeface="Arial" panose="020B0604020202020204" pitchFamily="34" charset="0"/>
                <a:ea typeface="ヒラギノ角ゴ Pro W3" pitchFamily="1" charset="-128"/>
              </a:defRPr>
            </a:lvl1pPr>
            <a:lvl2pPr marL="285750" indent="-114300">
              <a:spcBef>
                <a:spcPct val="20000"/>
              </a:spcBef>
              <a:buChar char="•"/>
              <a:defRPr sz="2000">
                <a:solidFill>
                  <a:schemeClr val="bg1"/>
                </a:solidFill>
                <a:latin typeface="Arial" panose="020B0604020202020204" pitchFamily="34" charset="0"/>
                <a:ea typeface="ヒラギノ角ゴ Pro W3" pitchFamily="1" charset="-128"/>
              </a:defRPr>
            </a:lvl2pPr>
            <a:lvl3pPr marL="630238" indent="-114300">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pitchFamily="1" charset="-128"/>
              </a:defRPr>
            </a:lvl3pPr>
            <a:lvl4pPr marL="858838" indent="-114300">
              <a:spcBef>
                <a:spcPct val="20000"/>
              </a:spcBef>
              <a:buChar char="–"/>
              <a:defRPr sz="2800">
                <a:solidFill>
                  <a:schemeClr val="bg1"/>
                </a:solidFill>
                <a:latin typeface="Arial" panose="020B0604020202020204" pitchFamily="34" charset="0"/>
                <a:ea typeface="ヒラギノ角ゴ Pro W3" pitchFamily="1" charset="-128"/>
              </a:defRPr>
            </a:lvl4pPr>
            <a:lvl5pPr marL="1087438" indent="-114300">
              <a:spcBef>
                <a:spcPct val="20000"/>
              </a:spcBef>
              <a:buChar char="»"/>
              <a:defRPr sz="2800">
                <a:solidFill>
                  <a:schemeClr val="bg1"/>
                </a:solidFill>
                <a:latin typeface="Arial" panose="020B0604020202020204" pitchFamily="34" charset="0"/>
                <a:ea typeface="ヒラギノ角ゴ Pro W3" pitchFamily="1" charset="-128"/>
              </a:defRPr>
            </a:lvl5pPr>
            <a:lvl6pPr marL="15446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6pPr>
            <a:lvl7pPr marL="20018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7pPr>
            <a:lvl8pPr marL="24590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8pPr>
            <a:lvl9pPr marL="29162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pitchFamily="1" charset="-128"/>
              </a:defRPr>
            </a:lvl9pPr>
          </a:lstStyle>
          <a:p>
            <a:pPr eaLnBrk="1" fontAlgn="b" hangingPunct="1">
              <a:lnSpc>
                <a:spcPct val="100000"/>
              </a:lnSpc>
              <a:buClr>
                <a:schemeClr val="tx1"/>
              </a:buClr>
            </a:pPr>
            <a:endParaRPr lang="en-US" altLang="ja-JP" sz="1400" dirty="0">
              <a:latin typeface="Calibri" panose="020F0502020204030204" pitchFamily="34" charset="0"/>
              <a:ea typeface="MS PGothic" panose="020B0600070205080204" pitchFamily="34" charset="-128"/>
              <a:cs typeface="Helvetica Neue Light" pitchFamily="1" charset="0"/>
            </a:endParaRPr>
          </a:p>
        </p:txBody>
      </p:sp>
      <p:pic>
        <p:nvPicPr>
          <p:cNvPr id="4" name="Picture 3" descr="document_conversion_service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966" y="1451317"/>
            <a:ext cx="1066800" cy="1066800"/>
          </a:xfrm>
          <a:prstGeom prst="rect">
            <a:avLst/>
          </a:prstGeom>
        </p:spPr>
      </p:pic>
    </p:spTree>
    <p:extLst>
      <p:ext uri="{BB962C8B-B14F-4D97-AF65-F5344CB8AC3E}">
        <p14:creationId xmlns:p14="http://schemas.microsoft.com/office/powerpoint/2010/main" val="149078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03213" y="838200"/>
            <a:ext cx="8582025" cy="639763"/>
          </a:xfrm>
        </p:spPr>
        <p:txBody>
          <a:bodyPr/>
          <a:lstStyle/>
          <a:p>
            <a:pPr eaLnBrk="1" hangingPunct="1"/>
            <a:r>
              <a:rPr lang="en-US" sz="2000" dirty="0"/>
              <a:t>Language, Speech, Vision and Data Insights are the categories of Watson API’s </a:t>
            </a:r>
          </a:p>
        </p:txBody>
      </p:sp>
      <p:sp>
        <p:nvSpPr>
          <p:cNvPr id="28675" name="Content Placeholder 2"/>
          <p:cNvSpPr>
            <a:spLocks noGrp="1"/>
          </p:cNvSpPr>
          <p:nvPr>
            <p:ph idx="1"/>
          </p:nvPr>
        </p:nvSpPr>
        <p:spPr>
          <a:xfrm>
            <a:off x="284163" y="1435103"/>
            <a:ext cx="8582025" cy="4589460"/>
          </a:xfrm>
        </p:spPr>
        <p:txBody>
          <a:bodyPr/>
          <a:lstStyle/>
          <a:p>
            <a:pPr marL="0" indent="0" eaLnBrk="1" hangingPunct="1">
              <a:buFont typeface="Wingdings" pitchFamily="2" charset="2"/>
              <a:buNone/>
            </a:pPr>
            <a:r>
              <a:rPr lang="en-US" sz="1800" i="1" dirty="0"/>
              <a:t>IBM currently offers 18 service areas for Cognitive API’s</a:t>
            </a:r>
          </a:p>
        </p:txBody>
      </p:sp>
      <p:sp>
        <p:nvSpPr>
          <p:cNvPr id="2867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0" hangingPunct="0">
              <a:defRPr sz="1400">
                <a:solidFill>
                  <a:schemeClr val="tx1"/>
                </a:solidFill>
                <a:latin typeface="Arial" charset="0"/>
                <a:ea typeface="MS PGothic" pitchFamily="34" charset="-128"/>
              </a:defRPr>
            </a:lvl1pPr>
            <a:lvl2pPr marL="742950" indent="-285750" eaLnBrk="0" hangingPunct="0">
              <a:defRPr sz="1400">
                <a:solidFill>
                  <a:schemeClr val="tx1"/>
                </a:solidFill>
                <a:latin typeface="Arial" charset="0"/>
                <a:ea typeface="MS PGothic" pitchFamily="34" charset="-128"/>
              </a:defRPr>
            </a:lvl2pPr>
            <a:lvl3pPr marL="1143000" indent="-228600" eaLnBrk="0" hangingPunct="0">
              <a:defRPr sz="1400">
                <a:solidFill>
                  <a:schemeClr val="tx1"/>
                </a:solidFill>
                <a:latin typeface="Arial" charset="0"/>
                <a:ea typeface="MS PGothic" pitchFamily="34" charset="-128"/>
              </a:defRPr>
            </a:lvl3pPr>
            <a:lvl4pPr marL="1600200" indent="-228600" eaLnBrk="0" hangingPunct="0">
              <a:defRPr sz="1400">
                <a:solidFill>
                  <a:schemeClr val="tx1"/>
                </a:solidFill>
                <a:latin typeface="Arial" charset="0"/>
                <a:ea typeface="MS PGothic" pitchFamily="34" charset="-128"/>
              </a:defRPr>
            </a:lvl4pPr>
            <a:lvl5pPr marL="2057400" indent="-228600" eaLnBrk="0" hangingPunct="0">
              <a:defRPr sz="1400">
                <a:solidFill>
                  <a:schemeClr val="tx1"/>
                </a:solidFill>
                <a:latin typeface="Arial" charset="0"/>
                <a:ea typeface="MS PGothic" pitchFamily="34" charset="-128"/>
              </a:defRPr>
            </a:lvl5pPr>
            <a:lvl6pPr marL="2514600" indent="-228600" eaLnBrk="0" fontAlgn="base" hangingPunct="0">
              <a:spcBef>
                <a:spcPct val="0"/>
              </a:spcBef>
              <a:spcAft>
                <a:spcPct val="0"/>
              </a:spcAft>
              <a:defRPr sz="1400">
                <a:solidFill>
                  <a:schemeClr val="tx1"/>
                </a:solidFill>
                <a:latin typeface="Arial" charset="0"/>
                <a:ea typeface="MS PGothic" pitchFamily="34" charset="-128"/>
              </a:defRPr>
            </a:lvl6pPr>
            <a:lvl7pPr marL="2971800" indent="-228600" eaLnBrk="0" fontAlgn="base" hangingPunct="0">
              <a:spcBef>
                <a:spcPct val="0"/>
              </a:spcBef>
              <a:spcAft>
                <a:spcPct val="0"/>
              </a:spcAft>
              <a:defRPr sz="1400">
                <a:solidFill>
                  <a:schemeClr val="tx1"/>
                </a:solidFill>
                <a:latin typeface="Arial" charset="0"/>
                <a:ea typeface="MS PGothic" pitchFamily="34" charset="-128"/>
              </a:defRPr>
            </a:lvl7pPr>
            <a:lvl8pPr marL="3429000" indent="-228600" eaLnBrk="0" fontAlgn="base" hangingPunct="0">
              <a:spcBef>
                <a:spcPct val="0"/>
              </a:spcBef>
              <a:spcAft>
                <a:spcPct val="0"/>
              </a:spcAft>
              <a:defRPr sz="1400">
                <a:solidFill>
                  <a:schemeClr val="tx1"/>
                </a:solidFill>
                <a:latin typeface="Arial" charset="0"/>
                <a:ea typeface="MS PGothic" pitchFamily="34" charset="-128"/>
              </a:defRPr>
            </a:lvl8pPr>
            <a:lvl9pPr marL="3886200" indent="-228600" eaLnBrk="0" fontAlgn="base" hangingPunct="0">
              <a:spcBef>
                <a:spcPct val="0"/>
              </a:spcBef>
              <a:spcAft>
                <a:spcPct val="0"/>
              </a:spcAft>
              <a:defRPr sz="1400">
                <a:solidFill>
                  <a:schemeClr val="tx1"/>
                </a:solidFill>
                <a:latin typeface="Arial" charset="0"/>
                <a:ea typeface="MS PGothic" pitchFamily="34" charset="-128"/>
              </a:defRPr>
            </a:lvl9pPr>
          </a:lstStyle>
          <a:p>
            <a:pPr eaLnBrk="1" hangingPunct="1"/>
            <a:r>
              <a:rPr lang="en-US" sz="800"/>
              <a:t>IBM Confidential</a:t>
            </a:r>
          </a:p>
        </p:txBody>
      </p:sp>
      <p:graphicFrame>
        <p:nvGraphicFramePr>
          <p:cNvPr id="6" name="Table 5"/>
          <p:cNvGraphicFramePr>
            <a:graphicFrameLocks noGrp="1"/>
          </p:cNvGraphicFramePr>
          <p:nvPr>
            <p:extLst>
              <p:ext uri="{D42A27DB-BD31-4B8C-83A1-F6EECF244321}">
                <p14:modId xmlns:p14="http://schemas.microsoft.com/office/powerpoint/2010/main" val="2364590877"/>
              </p:ext>
            </p:extLst>
          </p:nvPr>
        </p:nvGraphicFramePr>
        <p:xfrm>
          <a:off x="355600" y="1754188"/>
          <a:ext cx="8707438" cy="4589460"/>
        </p:xfrm>
        <a:graphic>
          <a:graphicData uri="http://schemas.openxmlformats.org/drawingml/2006/table">
            <a:tbl>
              <a:tblPr>
                <a:tableStyleId>{5C22544A-7EE6-4342-B048-85BDC9FD1C3A}</a:tableStyleId>
              </a:tblPr>
              <a:tblGrid>
                <a:gridCol w="288149">
                  <a:extLst>
                    <a:ext uri="{9D8B030D-6E8A-4147-A177-3AD203B41FA5}">
                      <a16:colId xmlns:a16="http://schemas.microsoft.com/office/drawing/2014/main" val="20000"/>
                    </a:ext>
                  </a:extLst>
                </a:gridCol>
                <a:gridCol w="1917674">
                  <a:extLst>
                    <a:ext uri="{9D8B030D-6E8A-4147-A177-3AD203B41FA5}">
                      <a16:colId xmlns:a16="http://schemas.microsoft.com/office/drawing/2014/main" val="20001"/>
                    </a:ext>
                  </a:extLst>
                </a:gridCol>
                <a:gridCol w="6501615">
                  <a:extLst>
                    <a:ext uri="{9D8B030D-6E8A-4147-A177-3AD203B41FA5}">
                      <a16:colId xmlns:a16="http://schemas.microsoft.com/office/drawing/2014/main" val="20002"/>
                    </a:ext>
                  </a:extLst>
                </a:gridCol>
              </a:tblGrid>
              <a:tr h="249974">
                <a:tc>
                  <a:txBody>
                    <a:bodyPr/>
                    <a:lstStyle/>
                    <a:p>
                      <a:pPr algn="ctr"/>
                      <a:endParaRPr lang="en-US" sz="1000" b="1" dirty="0">
                        <a:solidFill>
                          <a:schemeClr val="tx1"/>
                        </a:solidFill>
                      </a:endParaRP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1400" b="1" dirty="0">
                          <a:solidFill>
                            <a:schemeClr val="bg1"/>
                          </a:solidFill>
                        </a:rPr>
                        <a:t>API</a:t>
                      </a:r>
                      <a:r>
                        <a:rPr lang="en-US" sz="1400" b="1" baseline="0" dirty="0">
                          <a:solidFill>
                            <a:schemeClr val="bg1"/>
                          </a:solidFill>
                        </a:rPr>
                        <a:t> Service </a:t>
                      </a:r>
                      <a:endParaRPr lang="en-US" sz="1400" b="1" dirty="0">
                        <a:solidFill>
                          <a:schemeClr val="bg1"/>
                        </a:solidFill>
                      </a:endParaRP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b="1" dirty="0">
                          <a:solidFill>
                            <a:schemeClr val="bg1"/>
                          </a:solidFill>
                        </a:rPr>
                        <a:t>Description</a:t>
                      </a:r>
                    </a:p>
                  </a:txBody>
                  <a:tcPr marL="68582" marR="68582" marT="18293" marB="18293" anchor="ctr">
                    <a:lnL w="28575"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96627">
                <a:tc>
                  <a:txBody>
                    <a:bodyPr/>
                    <a:lstStyle/>
                    <a:p>
                      <a:pPr algn="ctr"/>
                      <a:r>
                        <a:rPr lang="en-US" sz="1050" b="1" dirty="0">
                          <a:solidFill>
                            <a:schemeClr val="bg1"/>
                          </a:solidFill>
                        </a:rPr>
                        <a:t>1</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r>
                        <a:rPr lang="en-US" sz="1050" b="1" dirty="0" err="1">
                          <a:solidFill>
                            <a:schemeClr val="bg1"/>
                          </a:solidFill>
                        </a:rPr>
                        <a:t>AlchemyLanguage</a:t>
                      </a:r>
                      <a:endParaRPr lang="en-US" sz="1050" b="1" dirty="0">
                        <a:solidFill>
                          <a:schemeClr val="bg1"/>
                        </a:solidFill>
                      </a:endParaRP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err="1"/>
                        <a:t>AlchemyLanguage</a:t>
                      </a:r>
                      <a:r>
                        <a:rPr lang="en-US" sz="1050" dirty="0"/>
                        <a:t> is a collection of 12 APIs that enable text analysis through natural language processing</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96627">
                <a:tc>
                  <a:txBody>
                    <a:bodyPr/>
                    <a:lstStyle/>
                    <a:p>
                      <a:pPr algn="ctr"/>
                      <a:r>
                        <a:rPr lang="en-US" sz="1050" b="1" dirty="0">
                          <a:solidFill>
                            <a:schemeClr val="bg1"/>
                          </a:solidFill>
                        </a:rPr>
                        <a:t>2</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r>
                        <a:rPr lang="en-US" sz="1050" b="1" dirty="0">
                          <a:solidFill>
                            <a:schemeClr val="bg1"/>
                          </a:solidFill>
                        </a:rPr>
                        <a:t>Concept Expansion</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Discovers euphemisms and colloquial terms from unstructured text.</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56667">
                <a:tc>
                  <a:txBody>
                    <a:bodyPr/>
                    <a:lstStyle/>
                    <a:p>
                      <a:pPr algn="ctr"/>
                      <a:r>
                        <a:rPr lang="en-US" sz="1050" b="1" dirty="0">
                          <a:solidFill>
                            <a:schemeClr val="bg1"/>
                          </a:solidFill>
                        </a:rPr>
                        <a:t>3</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Concept</a:t>
                      </a:r>
                      <a:r>
                        <a:rPr lang="en-US" sz="1050" b="1" baseline="0" dirty="0">
                          <a:solidFill>
                            <a:schemeClr val="bg1"/>
                          </a:solidFill>
                        </a:rPr>
                        <a:t> Insights</a:t>
                      </a:r>
                      <a:endParaRPr lang="en-US" sz="1050" b="1" dirty="0">
                        <a:solidFill>
                          <a:schemeClr val="bg1"/>
                        </a:solidFill>
                      </a:endParaRP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Rather than limiting findings to traditional text matching, Concept Insights explores information based on the concepts behind your input.</a:t>
                      </a:r>
                      <a:endParaRPr lang="en-US" sz="1050" b="0" dirty="0">
                        <a:solidFill>
                          <a:schemeClr val="tx1"/>
                        </a:solidFill>
                      </a:endParaRP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96627">
                <a:tc>
                  <a:txBody>
                    <a:bodyPr/>
                    <a:lstStyle/>
                    <a:p>
                      <a:pPr algn="ctr"/>
                      <a:r>
                        <a:rPr lang="en-US" sz="1050" b="1" dirty="0">
                          <a:solidFill>
                            <a:schemeClr val="bg1"/>
                          </a:solidFill>
                        </a:rPr>
                        <a:t>4</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Dialog</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Create conversations any way you like to answer questions, walk through processes, or just to chat</a:t>
                      </a:r>
                      <a:endParaRPr lang="en-US" sz="1050" b="0" dirty="0">
                        <a:solidFill>
                          <a:schemeClr val="tx1"/>
                        </a:solidFill>
                      </a:endParaRP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566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5</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Document</a:t>
                      </a:r>
                      <a:r>
                        <a:rPr lang="en-US" sz="1050" b="1" baseline="0" dirty="0">
                          <a:solidFill>
                            <a:schemeClr val="bg1"/>
                          </a:solidFill>
                        </a:rPr>
                        <a:t> Conversion</a:t>
                      </a:r>
                      <a:endParaRPr lang="en-US" sz="1050" b="1" dirty="0">
                        <a:solidFill>
                          <a:schemeClr val="bg1"/>
                        </a:solidFill>
                      </a:endParaRP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Transforms HTML, PDF, and Microsoft Word documents into normalized HTML, plain text, or sets of Answer units that can be used with other Watson services</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196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6</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Language Translation</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Identify the language text is written in. Translate text from one language to another for specific domains.</a:t>
                      </a:r>
                      <a:endParaRPr lang="en-US" sz="1050" b="0" dirty="0">
                        <a:solidFill>
                          <a:schemeClr val="tx1"/>
                        </a:solidFill>
                      </a:endParaRP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196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7</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Natural</a:t>
                      </a:r>
                      <a:r>
                        <a:rPr lang="en-US" sz="1050" b="1" baseline="0" dirty="0">
                          <a:solidFill>
                            <a:schemeClr val="bg1"/>
                          </a:solidFill>
                        </a:rPr>
                        <a:t> Language Classifier</a:t>
                      </a:r>
                      <a:endParaRPr lang="en-US" sz="1050" b="1" dirty="0">
                        <a:solidFill>
                          <a:schemeClr val="bg1"/>
                        </a:solidFill>
                      </a:endParaRP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Interpret natural language and classify it with confidence</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3566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8</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Personality Insights</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Enables deeper understanding of people's personality characteristics, needs, and values to help engage users on their own terms</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196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9</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Relationship Extraction</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Intelligently finds relationships between sentence components (nouns, verbs, subjects, objects, etc.)</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196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10</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Retrieve and Rank</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Enhance information retrieval with machine learning</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196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11</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Tone Analyzer</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Helps users understand the attitudes that are implied in text</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196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12</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B45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Speech to Text</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B45FF"/>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Low-latency, streaming transcription</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196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13</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B45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Text to Speech</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B45FF"/>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Synthesizes natural-sounding speech from text</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3"/>
                  </a:ext>
                </a:extLst>
              </a:tr>
              <a:tr h="196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14</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5516"/>
                    </a:solidFill>
                  </a:tcPr>
                </a:tc>
                <a:tc>
                  <a:txBody>
                    <a:bodyPr/>
                    <a:lstStyle/>
                    <a:p>
                      <a:r>
                        <a:rPr lang="en-US" sz="1050" b="1" dirty="0" err="1">
                          <a:solidFill>
                            <a:schemeClr val="bg1"/>
                          </a:solidFill>
                        </a:rPr>
                        <a:t>AlchemyData</a:t>
                      </a:r>
                      <a:r>
                        <a:rPr lang="en-US" sz="1050" b="1" baseline="0" dirty="0">
                          <a:solidFill>
                            <a:schemeClr val="bg1"/>
                          </a:solidFill>
                        </a:rPr>
                        <a:t> News</a:t>
                      </a:r>
                      <a:endParaRPr lang="en-US" sz="1050" b="1" dirty="0">
                        <a:solidFill>
                          <a:schemeClr val="bg1"/>
                        </a:solidFill>
                      </a:endParaRP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5516"/>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Query the world's news like a database </a:t>
                      </a:r>
                      <a:endParaRPr lang="en-US" altLang="en-US" sz="1050" dirty="0">
                        <a:solidFill>
                          <a:srgbClr val="000000"/>
                        </a:solidFill>
                      </a:endParaRP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r h="3566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15</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551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Tradeoff Analytics</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5516"/>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Helps users make better choices to best meet multiple conflicting goals, combining smart visualization and recommendations for tradeoff exploration</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5"/>
                  </a:ext>
                </a:extLst>
              </a:tr>
              <a:tr h="196627">
                <a:tc>
                  <a:txBody>
                    <a:bodyPr/>
                    <a:lstStyle/>
                    <a:p>
                      <a:pPr algn="ctr"/>
                      <a:r>
                        <a:rPr lang="en-US" sz="1050" b="1" dirty="0">
                          <a:solidFill>
                            <a:schemeClr val="bg1"/>
                          </a:solidFill>
                        </a:rPr>
                        <a:t>16</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E53"/>
                    </a:solidFill>
                  </a:tcPr>
                </a:tc>
                <a:tc>
                  <a:txBody>
                    <a:bodyPr/>
                    <a:lstStyle/>
                    <a:p>
                      <a:r>
                        <a:rPr lang="en-US" sz="1050" b="1" dirty="0" err="1">
                          <a:solidFill>
                            <a:schemeClr val="bg1"/>
                          </a:solidFill>
                        </a:rPr>
                        <a:t>AlchemyVision</a:t>
                      </a:r>
                      <a:endParaRPr lang="en-US" sz="1050" b="1" dirty="0">
                        <a:solidFill>
                          <a:schemeClr val="bg1"/>
                        </a:solidFill>
                      </a:endParaRP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E53"/>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kern="1200" dirty="0">
                          <a:solidFill>
                            <a:schemeClr val="tx1"/>
                          </a:solidFill>
                          <a:latin typeface="+mn-lt"/>
                          <a:ea typeface="+mn-ea"/>
                          <a:cs typeface="+mn-cs"/>
                        </a:rPr>
                        <a:t>Employs</a:t>
                      </a:r>
                      <a:r>
                        <a:rPr lang="en-US" sz="1050" kern="1200" baseline="0" dirty="0">
                          <a:solidFill>
                            <a:schemeClr val="tx1"/>
                          </a:solidFill>
                          <a:latin typeface="+mn-lt"/>
                          <a:ea typeface="+mn-ea"/>
                          <a:cs typeface="+mn-cs"/>
                        </a:rPr>
                        <a:t> deep learning innovations to understand a picture of content and context</a:t>
                      </a:r>
                      <a:endParaRPr lang="en-US" sz="1050" kern="1200" dirty="0">
                        <a:solidFill>
                          <a:schemeClr val="tx1"/>
                        </a:solidFill>
                        <a:latin typeface="+mn-lt"/>
                        <a:ea typeface="+mn-ea"/>
                        <a:cs typeface="+mn-cs"/>
                      </a:endParaRP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6"/>
                  </a:ext>
                </a:extLst>
              </a:tr>
              <a:tr h="3566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17</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E5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Visual Insights</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E53"/>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Derive insights from the visual analysis of an image collection by looking at the distribution of automatically recognized semantics</a:t>
                      </a:r>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7"/>
                  </a:ext>
                </a:extLst>
              </a:tr>
              <a:tr h="1966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bg1"/>
                          </a:solidFill>
                          <a:effectLst/>
                          <a:uLnTx/>
                          <a:uFillTx/>
                          <a:latin typeface="+mn-lt"/>
                          <a:ea typeface="+mn-ea"/>
                          <a:cs typeface="+mn-cs"/>
                        </a:rPr>
                        <a:t>18</a:t>
                      </a:r>
                    </a:p>
                  </a:txBody>
                  <a:tcPr marL="68582" marR="68582" marT="9146" marB="91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E5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rPr>
                        <a:t>Visual Recognition</a:t>
                      </a:r>
                    </a:p>
                  </a:txBody>
                  <a:tcPr marL="68582" marR="68582" marT="18293" marB="1829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ACE53"/>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50" dirty="0"/>
                        <a:t>Understand the contents of images. Trainable for custom</a:t>
                      </a:r>
                      <a:r>
                        <a:rPr lang="en-US" sz="1050" baseline="0" dirty="0"/>
                        <a:t> content.</a:t>
                      </a:r>
                      <a:endParaRPr lang="en-US" sz="1050" dirty="0"/>
                    </a:p>
                  </a:txBody>
                  <a:tcPr marL="68582" marR="68582" marT="18293" marB="18293"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8"/>
                  </a:ext>
                </a:extLst>
              </a:tr>
            </a:tbl>
          </a:graphicData>
        </a:graphic>
      </p:graphicFrame>
      <p:sp>
        <p:nvSpPr>
          <p:cNvPr id="28778" name="Rectangle 7"/>
          <p:cNvSpPr>
            <a:spLocks noChangeArrowheads="1"/>
          </p:cNvSpPr>
          <p:nvPr/>
        </p:nvSpPr>
        <p:spPr bwMode="auto">
          <a:xfrm>
            <a:off x="477838" y="6486525"/>
            <a:ext cx="3667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700"/>
              <a:t>Source: http://www.ibm.com/smarterplanet/us/en/ibmwatson/developercloud/services-catalog.html</a:t>
            </a:r>
          </a:p>
        </p:txBody>
      </p:sp>
      <p:sp>
        <p:nvSpPr>
          <p:cNvPr id="28779" name="Rectangle 12"/>
          <p:cNvSpPr>
            <a:spLocks noChangeArrowheads="1"/>
          </p:cNvSpPr>
          <p:nvPr/>
        </p:nvSpPr>
        <p:spPr bwMode="auto">
          <a:xfrm rot="-5400000">
            <a:off x="-254794" y="3248819"/>
            <a:ext cx="854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sz="1100" b="1">
                <a:solidFill>
                  <a:srgbClr val="1D1B10"/>
                </a:solidFill>
              </a:rPr>
              <a:t>Language</a:t>
            </a:r>
          </a:p>
        </p:txBody>
      </p:sp>
      <p:sp>
        <p:nvSpPr>
          <p:cNvPr id="28780" name="Rectangle 13"/>
          <p:cNvSpPr>
            <a:spLocks noChangeArrowheads="1"/>
          </p:cNvSpPr>
          <p:nvPr/>
        </p:nvSpPr>
        <p:spPr bwMode="auto">
          <a:xfrm rot="-5400000">
            <a:off x="-171450" y="4637088"/>
            <a:ext cx="6873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sz="1100" b="1">
                <a:solidFill>
                  <a:srgbClr val="1D1B10"/>
                </a:solidFill>
              </a:rPr>
              <a:t>Speech</a:t>
            </a:r>
          </a:p>
        </p:txBody>
      </p:sp>
      <p:sp>
        <p:nvSpPr>
          <p:cNvPr id="28781" name="Rectangle 14"/>
          <p:cNvSpPr>
            <a:spLocks noChangeArrowheads="1"/>
          </p:cNvSpPr>
          <p:nvPr/>
        </p:nvSpPr>
        <p:spPr bwMode="auto">
          <a:xfrm rot="-5400000">
            <a:off x="-190500" y="5187950"/>
            <a:ext cx="7254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sz="1100" b="1">
                <a:solidFill>
                  <a:srgbClr val="1D1B10"/>
                </a:solidFill>
              </a:rPr>
              <a:t>Data</a:t>
            </a:r>
          </a:p>
          <a:p>
            <a:pPr algn="ctr" eaLnBrk="0" hangingPunct="0"/>
            <a:r>
              <a:rPr lang="en-US" sz="1100" b="1">
                <a:solidFill>
                  <a:srgbClr val="1D1B10"/>
                </a:solidFill>
              </a:rPr>
              <a:t>Insights</a:t>
            </a:r>
          </a:p>
        </p:txBody>
      </p:sp>
      <p:sp>
        <p:nvSpPr>
          <p:cNvPr id="28782" name="Rectangle 15"/>
          <p:cNvSpPr>
            <a:spLocks noChangeArrowheads="1"/>
          </p:cNvSpPr>
          <p:nvPr/>
        </p:nvSpPr>
        <p:spPr bwMode="auto">
          <a:xfrm rot="-5400000">
            <a:off x="-131763" y="593883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sz="1100" b="1">
                <a:solidFill>
                  <a:srgbClr val="1D1B10"/>
                </a:solidFill>
              </a:rPr>
              <a:t>Vision</a:t>
            </a:r>
          </a:p>
        </p:txBody>
      </p:sp>
    </p:spTree>
    <p:extLst>
      <p:ext uri="{BB962C8B-B14F-4D97-AF65-F5344CB8AC3E}">
        <p14:creationId xmlns:p14="http://schemas.microsoft.com/office/powerpoint/2010/main" val="2754813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3"/>
          <p:cNvSpPr txBox="1">
            <a:spLocks noChangeArrowheads="1"/>
          </p:cNvSpPr>
          <p:nvPr/>
        </p:nvSpPr>
        <p:spPr bwMode="auto">
          <a:xfrm>
            <a:off x="3873500" y="187483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charset="-128"/>
              </a:defRPr>
            </a:lvl1pPr>
            <a:lvl2pPr marL="37931725" indent="-37474525">
              <a:spcBef>
                <a:spcPct val="20000"/>
              </a:spcBef>
              <a:buChar char="•"/>
              <a:defRPr sz="2000">
                <a:solidFill>
                  <a:schemeClr val="bg1"/>
                </a:solidFill>
                <a:latin typeface="Arial" panose="020B0604020202020204" pitchFamily="34" charset="0"/>
                <a:ea typeface="ヒラギノ角ゴ Pro W3"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charset="-128"/>
              </a:defRPr>
            </a:lvl3pPr>
            <a:lvl4pPr>
              <a:spcBef>
                <a:spcPct val="20000"/>
              </a:spcBef>
              <a:buChar char="–"/>
              <a:defRPr sz="2800">
                <a:solidFill>
                  <a:schemeClr val="bg1"/>
                </a:solidFill>
                <a:latin typeface="Arial" panose="020B0604020202020204" pitchFamily="34" charset="0"/>
                <a:ea typeface="ヒラギノ角ゴ Pro W3" charset="-128"/>
              </a:defRPr>
            </a:lvl4pPr>
            <a:lvl5pPr>
              <a:spcBef>
                <a:spcPct val="20000"/>
              </a:spcBef>
              <a:buChar char="»"/>
              <a:defRPr sz="2800">
                <a:solidFill>
                  <a:schemeClr val="bg1"/>
                </a:solidFill>
                <a:latin typeface="Arial" panose="020B0604020202020204"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18435" name="TextBox 4"/>
          <p:cNvSpPr txBox="1">
            <a:spLocks noChangeArrowheads="1"/>
          </p:cNvSpPr>
          <p:nvPr/>
        </p:nvSpPr>
        <p:spPr bwMode="auto">
          <a:xfrm>
            <a:off x="3565525" y="2092325"/>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charset="-128"/>
              </a:defRPr>
            </a:lvl1pPr>
            <a:lvl2pPr marL="37931725" indent="-37474525">
              <a:spcBef>
                <a:spcPct val="20000"/>
              </a:spcBef>
              <a:buChar char="•"/>
              <a:defRPr sz="2000">
                <a:solidFill>
                  <a:schemeClr val="bg1"/>
                </a:solidFill>
                <a:latin typeface="Arial" panose="020B0604020202020204" pitchFamily="34" charset="0"/>
                <a:ea typeface="ヒラギノ角ゴ Pro W3"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charset="-128"/>
              </a:defRPr>
            </a:lvl3pPr>
            <a:lvl4pPr>
              <a:spcBef>
                <a:spcPct val="20000"/>
              </a:spcBef>
              <a:buChar char="–"/>
              <a:defRPr sz="2800">
                <a:solidFill>
                  <a:schemeClr val="bg1"/>
                </a:solidFill>
                <a:latin typeface="Arial" panose="020B0604020202020204" pitchFamily="34" charset="0"/>
                <a:ea typeface="ヒラギノ角ゴ Pro W3" charset="-128"/>
              </a:defRPr>
            </a:lvl4pPr>
            <a:lvl5pPr>
              <a:spcBef>
                <a:spcPct val="20000"/>
              </a:spcBef>
              <a:buChar char="»"/>
              <a:defRPr sz="2800">
                <a:solidFill>
                  <a:schemeClr val="bg1"/>
                </a:solidFill>
                <a:latin typeface="Arial" panose="020B0604020202020204"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18436" name="TextBox 5"/>
          <p:cNvSpPr txBox="1">
            <a:spLocks noChangeArrowheads="1"/>
          </p:cNvSpPr>
          <p:nvPr/>
        </p:nvSpPr>
        <p:spPr bwMode="auto">
          <a:xfrm>
            <a:off x="5113338" y="2009775"/>
            <a:ext cx="24923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charset="-128"/>
              </a:defRPr>
            </a:lvl1pPr>
            <a:lvl2pPr marL="37931725" indent="-37474525">
              <a:spcBef>
                <a:spcPct val="20000"/>
              </a:spcBef>
              <a:buChar char="•"/>
              <a:defRPr sz="2000">
                <a:solidFill>
                  <a:schemeClr val="bg1"/>
                </a:solidFill>
                <a:latin typeface="Arial" panose="020B0604020202020204" pitchFamily="34" charset="0"/>
                <a:ea typeface="ヒラギノ角ゴ Pro W3"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charset="-128"/>
              </a:defRPr>
            </a:lvl3pPr>
            <a:lvl4pPr>
              <a:spcBef>
                <a:spcPct val="20000"/>
              </a:spcBef>
              <a:buChar char="–"/>
              <a:defRPr sz="2800">
                <a:solidFill>
                  <a:schemeClr val="bg1"/>
                </a:solidFill>
                <a:latin typeface="Arial" panose="020B0604020202020204" pitchFamily="34" charset="0"/>
                <a:ea typeface="ヒラギノ角ゴ Pro W3" charset="-128"/>
              </a:defRPr>
            </a:lvl4pPr>
            <a:lvl5pPr>
              <a:spcBef>
                <a:spcPct val="20000"/>
              </a:spcBef>
              <a:buChar char="»"/>
              <a:defRPr sz="2800">
                <a:solidFill>
                  <a:schemeClr val="bg1"/>
                </a:solidFill>
                <a:latin typeface="Arial" panose="020B0604020202020204"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18437" name="TextBox 6"/>
          <p:cNvSpPr txBox="1">
            <a:spLocks noChangeArrowheads="1"/>
          </p:cNvSpPr>
          <p:nvPr/>
        </p:nvSpPr>
        <p:spPr bwMode="auto">
          <a:xfrm>
            <a:off x="5013325" y="1817688"/>
            <a:ext cx="24923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har char="•"/>
              <a:defRPr sz="2000">
                <a:solidFill>
                  <a:schemeClr val="tx1"/>
                </a:solidFill>
                <a:latin typeface="Arial" panose="020B0604020202020204" pitchFamily="34" charset="0"/>
                <a:ea typeface="ヒラギノ角ゴ Pro W3" charset="-128"/>
              </a:defRPr>
            </a:lvl1pPr>
            <a:lvl2pPr marL="37931725" indent="-37474525">
              <a:spcBef>
                <a:spcPct val="20000"/>
              </a:spcBef>
              <a:buChar char="•"/>
              <a:defRPr sz="2000">
                <a:solidFill>
                  <a:schemeClr val="bg1"/>
                </a:solidFill>
                <a:latin typeface="Arial" panose="020B0604020202020204" pitchFamily="34" charset="0"/>
                <a:ea typeface="ヒラギノ角ゴ Pro W3" charset="-128"/>
              </a:defRPr>
            </a:lvl2pPr>
            <a:lvl3pPr marL="801688" indent="-223838">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charset="-128"/>
              </a:defRPr>
            </a:lvl3pPr>
            <a:lvl4pPr>
              <a:spcBef>
                <a:spcPct val="20000"/>
              </a:spcBef>
              <a:buChar char="–"/>
              <a:defRPr sz="2800">
                <a:solidFill>
                  <a:schemeClr val="bg1"/>
                </a:solidFill>
                <a:latin typeface="Arial" panose="020B0604020202020204" pitchFamily="34" charset="0"/>
                <a:ea typeface="ヒラギノ角ゴ Pro W3" charset="-128"/>
              </a:defRPr>
            </a:lvl4pPr>
            <a:lvl5pPr>
              <a:spcBef>
                <a:spcPct val="20000"/>
              </a:spcBef>
              <a:buChar char="»"/>
              <a:defRPr sz="2800">
                <a:solidFill>
                  <a:schemeClr val="bg1"/>
                </a:solidFill>
                <a:latin typeface="Arial" panose="020B0604020202020204"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9pPr>
          </a:lstStyle>
          <a:p>
            <a:pPr defTabSz="914400" eaLnBrk="1" hangingPunct="1">
              <a:lnSpc>
                <a:spcPct val="100000"/>
              </a:lnSpc>
              <a:spcBef>
                <a:spcPct val="0"/>
              </a:spcBef>
              <a:buFontTx/>
              <a:buNone/>
            </a:pPr>
            <a:r>
              <a:rPr lang="en-US" altLang="en-US" sz="1100">
                <a:solidFill>
                  <a:srgbClr val="001934"/>
                </a:solidFill>
                <a:latin typeface="Wingdings" panose="05000000000000000000" pitchFamily="2" charset="2"/>
                <a:ea typeface="MS PGothic" panose="020B0600070205080204" pitchFamily="34" charset="-128"/>
              </a:rPr>
              <a:t></a:t>
            </a:r>
            <a:endParaRPr lang="en-US" altLang="en-US" sz="1100">
              <a:solidFill>
                <a:srgbClr val="001934"/>
              </a:solidFill>
              <a:latin typeface="Helvetica" panose="020B0604020202020204" pitchFamily="34" charset="0"/>
              <a:ea typeface="MS PGothic" panose="020B0600070205080204" pitchFamily="34" charset="-128"/>
            </a:endParaRPr>
          </a:p>
        </p:txBody>
      </p:sp>
      <p:sp>
        <p:nvSpPr>
          <p:cNvPr id="8" name="Title 1"/>
          <p:cNvSpPr>
            <a:spLocks noGrp="1"/>
          </p:cNvSpPr>
          <p:nvPr>
            <p:ph type="title"/>
          </p:nvPr>
        </p:nvSpPr>
        <p:spPr>
          <a:xfrm>
            <a:off x="457200" y="868363"/>
            <a:ext cx="8229600" cy="579437"/>
          </a:xfrm>
        </p:spPr>
        <p:txBody>
          <a:bodyPr/>
          <a:lstStyle/>
          <a:p>
            <a:pPr>
              <a:defRPr/>
            </a:pPr>
            <a:r>
              <a:rPr lang="en-US" dirty="0"/>
              <a:t>Tone Analyzer</a:t>
            </a:r>
          </a:p>
        </p:txBody>
      </p:sp>
      <p:sp>
        <p:nvSpPr>
          <p:cNvPr id="9225" name="Content Placeholder 2"/>
          <p:cNvSpPr txBox="1">
            <a:spLocks/>
          </p:cNvSpPr>
          <p:nvPr/>
        </p:nvSpPr>
        <p:spPr bwMode="auto">
          <a:xfrm>
            <a:off x="424543" y="1371600"/>
            <a:ext cx="400537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10000"/>
              </a:lnSpc>
              <a:spcBef>
                <a:spcPct val="20000"/>
              </a:spcBef>
              <a:buChar char="•"/>
              <a:defRPr sz="2000">
                <a:solidFill>
                  <a:schemeClr val="tx1"/>
                </a:solidFill>
                <a:latin typeface="Arial" pitchFamily="34" charset="0"/>
                <a:ea typeface="ヒラギノ角ゴ Pro W3" charset="-128"/>
              </a:defRPr>
            </a:lvl1pPr>
            <a:lvl2pPr marL="742950" indent="-285750" eaLnBrk="0" hangingPunct="0">
              <a:spcBef>
                <a:spcPct val="20000"/>
              </a:spcBef>
              <a:buChar char="•"/>
              <a:defRPr sz="2000">
                <a:solidFill>
                  <a:schemeClr val="bg1"/>
                </a:solidFill>
                <a:latin typeface="Arial" pitchFamily="34" charset="0"/>
                <a:ea typeface="ヒラギノ角ゴ Pro W3" charset="-128"/>
              </a:defRPr>
            </a:lvl2pPr>
            <a:lvl3pPr marL="1143000" indent="-228600" eaLnBrk="0" hangingPunct="0">
              <a:lnSpc>
                <a:spcPct val="110000"/>
              </a:lnSpc>
              <a:spcBef>
                <a:spcPct val="20000"/>
              </a:spcBef>
              <a:buFont typeface="Arial" pitchFamily="34" charset="0"/>
              <a:buChar char="–"/>
              <a:defRPr sz="2000">
                <a:solidFill>
                  <a:schemeClr val="tx1"/>
                </a:solidFill>
                <a:latin typeface="Arial" pitchFamily="34" charset="0"/>
                <a:ea typeface="ヒラギノ角ゴ Pro W3" charset="-128"/>
              </a:defRPr>
            </a:lvl3pPr>
            <a:lvl4pPr marL="1600200" indent="-228600" eaLnBrk="0" hangingPunct="0">
              <a:spcBef>
                <a:spcPct val="20000"/>
              </a:spcBef>
              <a:buChar char="–"/>
              <a:defRPr sz="2800">
                <a:solidFill>
                  <a:schemeClr val="bg1"/>
                </a:solidFill>
                <a:latin typeface="Arial" pitchFamily="34" charset="0"/>
                <a:ea typeface="ヒラギノ角ゴ Pro W3" charset="-128"/>
              </a:defRPr>
            </a:lvl4pPr>
            <a:lvl5pPr marL="2057400" indent="-228600" eaLnBrk="0" hangingPunct="0">
              <a:spcBef>
                <a:spcPct val="20000"/>
              </a:spcBef>
              <a:buChar char="»"/>
              <a:defRPr sz="2800">
                <a:solidFill>
                  <a:schemeClr val="bg1"/>
                </a:solidFill>
                <a:latin typeface="Arial" pitchFamily="34" charset="0"/>
                <a:ea typeface="ヒラギノ角ゴ Pro W3" charset="-128"/>
              </a:defRPr>
            </a:lvl5pPr>
            <a:lvl6pPr marL="25146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6pPr>
            <a:lvl7pPr marL="29718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7pPr>
            <a:lvl8pPr marL="34290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8pPr>
            <a:lvl9pPr marL="3886200" indent="-228600" eaLnBrk="0" fontAlgn="base" hangingPunct="0">
              <a:spcBef>
                <a:spcPct val="20000"/>
              </a:spcBef>
              <a:spcAft>
                <a:spcPct val="0"/>
              </a:spcAft>
              <a:buChar char="»"/>
              <a:defRPr sz="2800">
                <a:solidFill>
                  <a:schemeClr val="bg1"/>
                </a:solidFill>
                <a:latin typeface="Arial" pitchFamily="34" charset="0"/>
                <a:ea typeface="ヒラギノ角ゴ Pro W3" charset="-128"/>
              </a:defRPr>
            </a:lvl9pPr>
          </a:lstStyle>
          <a:p>
            <a:pPr defTabSz="914400" eaLnBrk="1" hangingPunct="1">
              <a:lnSpc>
                <a:spcPct val="100000"/>
              </a:lnSpc>
              <a:spcBef>
                <a:spcPts val="100"/>
              </a:spcBef>
              <a:buClr>
                <a:srgbClr val="FFFFFF"/>
              </a:buClr>
              <a:buFontTx/>
              <a:buNone/>
              <a:defRPr/>
            </a:pPr>
            <a:r>
              <a:rPr lang="en-US" altLang="en-US" sz="1600" b="1" dirty="0">
                <a:solidFill>
                  <a:srgbClr val="FFFFFF"/>
                </a:solidFill>
                <a:latin typeface="+mn-lt"/>
                <a:ea typeface="MS PGothic" pitchFamily="34" charset="-128"/>
              </a:rPr>
              <a:t>What is it?</a:t>
            </a:r>
          </a:p>
          <a:p>
            <a:pPr defTabSz="914400" eaLnBrk="1" fontAlgn="b" hangingPunct="1">
              <a:lnSpc>
                <a:spcPct val="100000"/>
              </a:lnSpc>
              <a:buClr>
                <a:srgbClr val="FFFFFF"/>
              </a:buClr>
              <a:buFont typeface="Wingdings" pitchFamily="2" charset="2"/>
              <a:buNone/>
              <a:defRPr/>
            </a:pPr>
            <a:r>
              <a:rPr lang="en-US" sz="1400" dirty="0"/>
              <a:t>The Tone Analyzer service uses linguistic analysis to detect emotional tones, social propensities, and writing styles in written communication. Then it offers suggestions to help the writer improve their intended language tones.</a:t>
            </a:r>
            <a:endParaRPr lang="en-US" altLang="en-US" sz="1400" b="1" dirty="0">
              <a:solidFill>
                <a:srgbClr val="FFFFFF"/>
              </a:solidFill>
              <a:latin typeface="+mn-lt"/>
              <a:ea typeface="MS PGothic" pitchFamily="34" charset="-128"/>
            </a:endParaRPr>
          </a:p>
          <a:p>
            <a:pPr defTabSz="914400" eaLnBrk="1" fontAlgn="b" hangingPunct="1">
              <a:lnSpc>
                <a:spcPct val="100000"/>
              </a:lnSpc>
              <a:buClr>
                <a:srgbClr val="FFFFFF"/>
              </a:buClr>
              <a:buFont typeface="Wingdings" pitchFamily="2" charset="2"/>
              <a:buNone/>
              <a:defRPr/>
            </a:pPr>
            <a:endParaRPr lang="en-US" altLang="en-US" sz="800" b="1" dirty="0">
              <a:solidFill>
                <a:srgbClr val="FFFFFF"/>
              </a:solidFill>
              <a:latin typeface="+mn-lt"/>
              <a:ea typeface="MS PGothic" pitchFamily="34" charset="-128"/>
            </a:endParaRPr>
          </a:p>
          <a:p>
            <a:pPr defTabSz="914400" eaLnBrk="1" fontAlgn="b" hangingPunct="1">
              <a:lnSpc>
                <a:spcPct val="100000"/>
              </a:lnSpc>
              <a:buClr>
                <a:srgbClr val="FFFFFF"/>
              </a:buClr>
              <a:buFont typeface="Wingdings" pitchFamily="2" charset="2"/>
              <a:buNone/>
              <a:defRPr/>
            </a:pPr>
            <a:r>
              <a:rPr lang="en-US" altLang="en-US" sz="1600" b="1" dirty="0">
                <a:solidFill>
                  <a:srgbClr val="FFFFFF"/>
                </a:solidFill>
                <a:latin typeface="+mn-lt"/>
                <a:ea typeface="MS PGothic" pitchFamily="34" charset="-128"/>
              </a:rPr>
              <a:t>Why is it unique? </a:t>
            </a:r>
            <a:endParaRPr lang="en-US" altLang="en-US" sz="1600" i="1" dirty="0">
              <a:solidFill>
                <a:srgbClr val="FFFFFF"/>
              </a:solidFill>
              <a:latin typeface="+mn-lt"/>
              <a:ea typeface="MS PGothic" pitchFamily="34" charset="-128"/>
            </a:endParaRPr>
          </a:p>
          <a:p>
            <a:pPr defTabSz="914400" eaLnBrk="1" hangingPunct="1">
              <a:lnSpc>
                <a:spcPct val="100000"/>
              </a:lnSpc>
              <a:spcBef>
                <a:spcPts val="100"/>
              </a:spcBef>
              <a:buClr>
                <a:srgbClr val="FFFFFF"/>
              </a:buClr>
              <a:buFontTx/>
              <a:buNone/>
              <a:defRPr/>
            </a:pPr>
            <a:r>
              <a:rPr lang="en-US" altLang="en-US" sz="1400" dirty="0">
                <a:solidFill>
                  <a:srgbClr val="FFFFFF"/>
                </a:solidFill>
                <a:latin typeface="+mn-lt"/>
                <a:ea typeface="MS PGothic" pitchFamily="34" charset="-128"/>
              </a:rPr>
              <a:t>Provides user with three tones (Emotional, Social and Writing tone) allowing a user to refine a message on three dimensions</a:t>
            </a:r>
          </a:p>
          <a:p>
            <a:pPr defTabSz="914400" eaLnBrk="1" hangingPunct="1">
              <a:lnSpc>
                <a:spcPct val="100000"/>
              </a:lnSpc>
              <a:spcBef>
                <a:spcPts val="100"/>
              </a:spcBef>
              <a:buClr>
                <a:srgbClr val="FFFFFF"/>
              </a:buClr>
              <a:buFontTx/>
              <a:buNone/>
              <a:defRPr/>
            </a:pPr>
            <a:endParaRPr lang="en-US" altLang="en-US" sz="800" b="1" dirty="0">
              <a:solidFill>
                <a:srgbClr val="FFFFFF"/>
              </a:solidFill>
              <a:latin typeface="+mn-lt"/>
              <a:ea typeface="MS PGothic" pitchFamily="34" charset="-128"/>
            </a:endParaRPr>
          </a:p>
          <a:p>
            <a:pPr defTabSz="914400" eaLnBrk="1" hangingPunct="1">
              <a:lnSpc>
                <a:spcPct val="100000"/>
              </a:lnSpc>
              <a:spcBef>
                <a:spcPts val="100"/>
              </a:spcBef>
              <a:buClr>
                <a:srgbClr val="FFFFFF"/>
              </a:buClr>
              <a:buFontTx/>
              <a:buNone/>
              <a:defRPr/>
            </a:pPr>
            <a:r>
              <a:rPr lang="en-US" altLang="en-US" sz="1600" b="1" dirty="0">
                <a:solidFill>
                  <a:srgbClr val="FFFFFF"/>
                </a:solidFill>
                <a:latin typeface="+mn-lt"/>
                <a:ea typeface="MS PGothic" pitchFamily="34" charset="-128"/>
              </a:rPr>
              <a:t>How does it work?</a:t>
            </a:r>
          </a:p>
          <a:p>
            <a:pPr defTabSz="914400" eaLnBrk="1" fontAlgn="ctr" hangingPunct="1">
              <a:lnSpc>
                <a:spcPct val="100000"/>
              </a:lnSpc>
              <a:buClr>
                <a:srgbClr val="FFFFFF"/>
              </a:buClr>
              <a:buFont typeface="Wingdings" pitchFamily="2" charset="2"/>
              <a:buNone/>
              <a:defRPr/>
            </a:pPr>
            <a:r>
              <a:rPr lang="en-US" sz="1400" dirty="0">
                <a:solidFill>
                  <a:srgbClr val="FFFFFF"/>
                </a:solidFill>
                <a:latin typeface="+mn-lt"/>
                <a:ea typeface="MS PGothic" pitchFamily="34" charset="-128"/>
                <a:sym typeface="Helvetica Light"/>
              </a:rPr>
              <a:t>Takes input as written text in English and provides output of the three tones as a JSON file.</a:t>
            </a:r>
            <a:endParaRPr lang="en-US" sz="1400" dirty="0">
              <a:solidFill>
                <a:srgbClr val="FFFFFF"/>
              </a:solidFill>
              <a:latin typeface="+mn-lt"/>
              <a:ea typeface="MS PGothic" pitchFamily="34" charset="-128"/>
            </a:endParaRPr>
          </a:p>
          <a:p>
            <a:pPr lvl="1" eaLnBrk="1" fontAlgn="ctr" hangingPunct="1">
              <a:buClr>
                <a:srgbClr val="FFFFFF"/>
              </a:buClr>
              <a:buFont typeface="Wingdings" pitchFamily="2" charset="2"/>
              <a:buNone/>
              <a:defRPr/>
            </a:pPr>
            <a:endParaRPr lang="en-US" altLang="en-US" sz="800" b="1" dirty="0">
              <a:solidFill>
                <a:srgbClr val="FFFFFF"/>
              </a:solidFill>
              <a:latin typeface="+mn-lt"/>
              <a:ea typeface="MS PGothic" pitchFamily="34" charset="-128"/>
              <a:sym typeface="Helvetica Light"/>
            </a:endParaRPr>
          </a:p>
          <a:p>
            <a:pPr defTabSz="914400" eaLnBrk="1" fontAlgn="ctr" hangingPunct="1">
              <a:lnSpc>
                <a:spcPct val="100000"/>
              </a:lnSpc>
              <a:buClr>
                <a:srgbClr val="FFFFFF"/>
              </a:buClr>
              <a:buFont typeface="Wingdings" pitchFamily="2" charset="2"/>
              <a:buNone/>
              <a:defRPr/>
            </a:pPr>
            <a:r>
              <a:rPr lang="en-US" altLang="en-US" sz="1600" b="1" dirty="0">
                <a:solidFill>
                  <a:srgbClr val="FFFFFF"/>
                </a:solidFill>
                <a:latin typeface="+mn-lt"/>
                <a:ea typeface="MS PGothic" pitchFamily="34" charset="-128"/>
                <a:sym typeface="Helvetica Light"/>
              </a:rPr>
              <a:t>Example Use Cases</a:t>
            </a:r>
          </a:p>
          <a:p>
            <a:pPr marL="285750" indent="-285750" defTabSz="914400" eaLnBrk="1" fontAlgn="ctr" hangingPunct="1">
              <a:lnSpc>
                <a:spcPct val="100000"/>
              </a:lnSpc>
              <a:buClr>
                <a:srgbClr val="FFFFFF"/>
              </a:buClr>
              <a:defRPr/>
            </a:pPr>
            <a:r>
              <a:rPr lang="en-US" sz="1600" dirty="0">
                <a:solidFill>
                  <a:srgbClr val="FFFFFF"/>
                </a:solidFill>
                <a:latin typeface="+mn-lt"/>
                <a:ea typeface="MS PGothic" pitchFamily="34" charset="-128"/>
              </a:rPr>
              <a:t>Call Centers - Chat</a:t>
            </a:r>
          </a:p>
          <a:p>
            <a:pPr marL="285750" indent="-285750" defTabSz="914400" eaLnBrk="1" fontAlgn="ctr" hangingPunct="1">
              <a:lnSpc>
                <a:spcPct val="100000"/>
              </a:lnSpc>
              <a:buClr>
                <a:srgbClr val="FFFFFF"/>
              </a:buClr>
              <a:defRPr/>
            </a:pPr>
            <a:r>
              <a:rPr lang="en-US" altLang="en-US" sz="1600" dirty="0">
                <a:solidFill>
                  <a:srgbClr val="FFFFFF"/>
                </a:solidFill>
                <a:latin typeface="+mn-lt"/>
                <a:ea typeface="MS PGothic" pitchFamily="34" charset="-128"/>
                <a:sym typeface="Helvetica Light"/>
              </a:rPr>
              <a:t>Personal and Business Communication</a:t>
            </a:r>
          </a:p>
        </p:txBody>
      </p:sp>
      <p:sp>
        <p:nvSpPr>
          <p:cNvPr id="13" name="Footer Placeholder 2"/>
          <p:cNvSpPr>
            <a:spLocks noGrp="1"/>
          </p:cNvSpPr>
          <p:nvPr>
            <p:ph type="ftr" sz="quarter" idx="10"/>
          </p:nvPr>
        </p:nvSpPr>
        <p:spPr>
          <a:xfrm>
            <a:off x="76200" y="6629400"/>
            <a:ext cx="3352800" cy="244475"/>
          </a:xfrm>
        </p:spPr>
        <p:txBody>
          <a:bodyPr/>
          <a:lstStyle>
            <a:lvl1pPr>
              <a:defRPr sz="1000"/>
            </a:lvl1pPr>
          </a:lstStyle>
          <a:p>
            <a:pPr>
              <a:defRPr/>
            </a:pPr>
            <a:r>
              <a:rPr lang="en-US" altLang="en-US" dirty="0"/>
              <a:t>© 2015 International </a:t>
            </a:r>
            <a:r>
              <a:rPr lang="en-US" altLang="en-US" b="1" dirty="0"/>
              <a:t>Business Machines </a:t>
            </a:r>
            <a:r>
              <a:rPr lang="en-US" altLang="en-US" dirty="0"/>
              <a:t>Corporation</a:t>
            </a:r>
          </a:p>
        </p:txBody>
      </p:sp>
      <p:sp>
        <p:nvSpPr>
          <p:cNvPr id="18441" name="Content Placeholder 2"/>
          <p:cNvSpPr txBox="1">
            <a:spLocks/>
          </p:cNvSpPr>
          <p:nvPr/>
        </p:nvSpPr>
        <p:spPr bwMode="auto">
          <a:xfrm>
            <a:off x="5013325" y="5456238"/>
            <a:ext cx="39576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0000"/>
              </a:lnSpc>
              <a:spcBef>
                <a:spcPct val="20000"/>
              </a:spcBef>
              <a:buChar char="•"/>
              <a:defRPr sz="2000">
                <a:solidFill>
                  <a:schemeClr val="tx1"/>
                </a:solidFill>
                <a:latin typeface="Arial" panose="020B0604020202020204" pitchFamily="34" charset="0"/>
                <a:ea typeface="ヒラギノ角ゴ Pro W3" charset="-128"/>
              </a:defRPr>
            </a:lvl1pPr>
            <a:lvl2pPr marL="285750" indent="-114300">
              <a:spcBef>
                <a:spcPct val="20000"/>
              </a:spcBef>
              <a:buChar char="•"/>
              <a:defRPr sz="2000">
                <a:solidFill>
                  <a:schemeClr val="bg1"/>
                </a:solidFill>
                <a:latin typeface="Arial" panose="020B0604020202020204" pitchFamily="34" charset="0"/>
                <a:ea typeface="ヒラギノ角ゴ Pro W3" charset="-128"/>
              </a:defRPr>
            </a:lvl2pPr>
            <a:lvl3pPr marL="630238" indent="-114300">
              <a:lnSpc>
                <a:spcPct val="110000"/>
              </a:lnSpc>
              <a:spcBef>
                <a:spcPct val="20000"/>
              </a:spcBef>
              <a:buFont typeface="Arial" panose="020B0604020202020204" pitchFamily="34" charset="0"/>
              <a:buChar char="–"/>
              <a:defRPr sz="2000">
                <a:solidFill>
                  <a:schemeClr val="tx1"/>
                </a:solidFill>
                <a:latin typeface="Arial" panose="020B0604020202020204" pitchFamily="34" charset="0"/>
                <a:ea typeface="ヒラギノ角ゴ Pro W3" charset="-128"/>
              </a:defRPr>
            </a:lvl3pPr>
            <a:lvl4pPr marL="858838" indent="-114300">
              <a:spcBef>
                <a:spcPct val="20000"/>
              </a:spcBef>
              <a:buChar char="–"/>
              <a:defRPr sz="2800">
                <a:solidFill>
                  <a:schemeClr val="bg1"/>
                </a:solidFill>
                <a:latin typeface="Arial" panose="020B0604020202020204" pitchFamily="34" charset="0"/>
                <a:ea typeface="ヒラギノ角ゴ Pro W3" charset="-128"/>
              </a:defRPr>
            </a:lvl4pPr>
            <a:lvl5pPr marL="1087438" indent="-114300">
              <a:spcBef>
                <a:spcPct val="20000"/>
              </a:spcBef>
              <a:buChar char="»"/>
              <a:defRPr sz="2800">
                <a:solidFill>
                  <a:schemeClr val="bg1"/>
                </a:solidFill>
                <a:latin typeface="Arial" panose="020B0604020202020204" pitchFamily="34" charset="0"/>
                <a:ea typeface="ヒラギノ角ゴ Pro W3" charset="-128"/>
              </a:defRPr>
            </a:lvl5pPr>
            <a:lvl6pPr marL="15446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6pPr>
            <a:lvl7pPr marL="20018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7pPr>
            <a:lvl8pPr marL="24590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8pPr>
            <a:lvl9pPr marL="2916238" indent="-114300" defTabSz="457200" eaLnBrk="0" fontAlgn="base" hangingPunct="0">
              <a:spcBef>
                <a:spcPct val="20000"/>
              </a:spcBef>
              <a:spcAft>
                <a:spcPct val="0"/>
              </a:spcAft>
              <a:buChar char="»"/>
              <a:defRPr sz="2800">
                <a:solidFill>
                  <a:schemeClr val="bg1"/>
                </a:solidFill>
                <a:latin typeface="Arial" panose="020B0604020202020204" pitchFamily="34" charset="0"/>
                <a:ea typeface="ヒラギノ角ゴ Pro W3" charset="-128"/>
              </a:defRPr>
            </a:lvl9pPr>
          </a:lstStyle>
          <a:p>
            <a:pPr eaLnBrk="1" fontAlgn="b" hangingPunct="1">
              <a:lnSpc>
                <a:spcPct val="100000"/>
              </a:lnSpc>
              <a:buClr>
                <a:schemeClr val="tx1"/>
              </a:buClr>
            </a:pPr>
            <a:endParaRPr lang="en-US" altLang="ja-JP" sz="1400">
              <a:latin typeface="Calibri" panose="020F0502020204030204" pitchFamily="34" charset="0"/>
              <a:ea typeface="MS PGothic" panose="020B0600070205080204" pitchFamily="34" charset="-128"/>
              <a:cs typeface="Helvetica Neue Light"/>
            </a:endParaRPr>
          </a:p>
        </p:txBody>
      </p:sp>
      <p:pic>
        <p:nvPicPr>
          <p:cNvPr id="1026" name="Picture 2" descr="Screen Shot 2015-07-09 a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2576" y="1447801"/>
            <a:ext cx="452249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Screen Shot 2015-07-10 a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576" y="4309145"/>
            <a:ext cx="4508387" cy="173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1403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a:xfrm>
            <a:off x="457200" y="838200"/>
            <a:ext cx="8610600" cy="430212"/>
          </a:xfrm>
        </p:spPr>
        <p:txBody>
          <a:bodyPr/>
          <a:lstStyle/>
          <a:p>
            <a:r>
              <a:rPr lang="en-US" altLang="en-US" dirty="0">
                <a:latin typeface="Arial" pitchFamily="34" charset="0"/>
              </a:rPr>
              <a:t>Relationship Extraction </a:t>
            </a:r>
          </a:p>
        </p:txBody>
      </p:sp>
      <p:grpSp>
        <p:nvGrpSpPr>
          <p:cNvPr id="23555" name="Group 17"/>
          <p:cNvGrpSpPr>
            <a:grpSpLocks/>
          </p:cNvGrpSpPr>
          <p:nvPr/>
        </p:nvGrpSpPr>
        <p:grpSpPr bwMode="auto">
          <a:xfrm>
            <a:off x="4995863" y="3443288"/>
            <a:ext cx="3879850" cy="2819400"/>
            <a:chOff x="4533900" y="1371600"/>
            <a:chExt cx="4686300" cy="3409950"/>
          </a:xfrm>
        </p:grpSpPr>
        <p:pic>
          <p:nvPicPr>
            <p:cNvPr id="235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1371600"/>
              <a:ext cx="46863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p:nvPr/>
          </p:nvCxnSpPr>
          <p:spPr>
            <a:xfrm rot="16200000" flipH="1">
              <a:off x="4801237" y="4191294"/>
              <a:ext cx="228481" cy="226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0800000" flipV="1">
              <a:off x="5256786" y="3810021"/>
              <a:ext cx="2287544" cy="6854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23556"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0313" y="1276350"/>
            <a:ext cx="33623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ight Arrow 11"/>
          <p:cNvSpPr>
            <a:spLocks noChangeArrowheads="1"/>
          </p:cNvSpPr>
          <p:nvPr/>
        </p:nvSpPr>
        <p:spPr bwMode="auto">
          <a:xfrm rot="5400000">
            <a:off x="6369844" y="2732881"/>
            <a:ext cx="749300" cy="382588"/>
          </a:xfrm>
          <a:prstGeom prst="rightArrow">
            <a:avLst>
              <a:gd name="adj1" fmla="val 50000"/>
              <a:gd name="adj2" fmla="val 48482"/>
            </a:avLst>
          </a:prstGeom>
          <a:solidFill>
            <a:srgbClr val="0099FF"/>
          </a:solidFill>
          <a:ln w="9525">
            <a:solidFill>
              <a:srgbClr val="13AF48"/>
            </a:solidFill>
            <a:miter lim="800000"/>
            <a:headEnd/>
            <a:tailEnd/>
          </a:ln>
        </p:spPr>
        <p:txBody>
          <a:bodyPr rot="10800000" vert="eaVert" anchor="ctr"/>
          <a:lstStyle/>
          <a:p>
            <a:pPr algn="ctr">
              <a:defRPr/>
            </a:pPr>
            <a:endParaRPr lang="en-US" dirty="0">
              <a:solidFill>
                <a:schemeClr val="lt1"/>
              </a:solidFill>
              <a:latin typeface="+mn-lt"/>
              <a:ea typeface="+mn-ea"/>
            </a:endParaRPr>
          </a:p>
        </p:txBody>
      </p:sp>
      <p:sp>
        <p:nvSpPr>
          <p:cNvPr id="23558" name="Content Placeholder 2"/>
          <p:cNvSpPr txBox="1">
            <a:spLocks/>
          </p:cNvSpPr>
          <p:nvPr/>
        </p:nvSpPr>
        <p:spPr bwMode="auto">
          <a:xfrm>
            <a:off x="381000" y="1600200"/>
            <a:ext cx="4419600"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85000"/>
              </a:lnSpc>
              <a:spcAft>
                <a:spcPts val="1200"/>
              </a:spcAft>
              <a:buClr>
                <a:schemeClr val="tx2"/>
              </a:buClr>
              <a:buSzPct val="105000"/>
              <a:buFont typeface="Arial" pitchFamily="34" charset="0"/>
              <a:buChar char="•"/>
              <a:defRPr sz="2200">
                <a:solidFill>
                  <a:schemeClr val="tx1"/>
                </a:solidFill>
                <a:latin typeface="Arial" pitchFamily="34" charset="0"/>
                <a:ea typeface="MS PGothic" pitchFamily="34" charset="-128"/>
              </a:defRPr>
            </a:lvl1pPr>
            <a:lvl2pPr marL="742950" indent="-285750" eaLnBrk="0" hangingPunct="0">
              <a:lnSpc>
                <a:spcPct val="85000"/>
              </a:lnSpc>
              <a:spcAft>
                <a:spcPts val="1200"/>
              </a:spcAft>
              <a:buClr>
                <a:srgbClr val="7F7F7F"/>
              </a:buClr>
              <a:buSzPct val="100000"/>
              <a:buFont typeface="Wingdings" pitchFamily="2" charset="2"/>
              <a:buChar char="§"/>
              <a:defRPr sz="2000">
                <a:solidFill>
                  <a:schemeClr val="tx1"/>
                </a:solidFill>
                <a:latin typeface="Arial" pitchFamily="34" charset="0"/>
                <a:ea typeface="MS PGothic" pitchFamily="34" charset="-128"/>
              </a:defRPr>
            </a:lvl2pPr>
            <a:lvl3pPr marL="1143000" indent="-228600" eaLnBrk="0" hangingPunct="0">
              <a:lnSpc>
                <a:spcPct val="85000"/>
              </a:lnSpc>
              <a:spcAft>
                <a:spcPts val="1200"/>
              </a:spcAft>
              <a:buClr>
                <a:schemeClr val="tx2"/>
              </a:buClr>
              <a:buSzPct val="120000"/>
              <a:buFont typeface="Arial" pitchFamily="34" charset="0"/>
              <a:buChar char="•"/>
              <a:defRPr sz="2400">
                <a:solidFill>
                  <a:schemeClr val="tx1"/>
                </a:solidFill>
                <a:latin typeface="Arial" pitchFamily="34" charset="0"/>
                <a:ea typeface="MS PGothic" pitchFamily="34" charset="-128"/>
              </a:defRPr>
            </a:lvl3pPr>
            <a:lvl4pPr marL="16002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4pPr>
            <a:lvl5pPr marL="2057400" indent="-228600" eaLnBrk="0" hangingPunct="0">
              <a:lnSpc>
                <a:spcPct val="85000"/>
              </a:lnSpc>
              <a:spcAft>
                <a:spcPts val="1200"/>
              </a:spcAft>
              <a:buSzPct val="120000"/>
              <a:buFont typeface="Arial" pitchFamily="34" charset="0"/>
              <a:buChar char="»"/>
              <a:defRPr sz="1600">
                <a:solidFill>
                  <a:schemeClr val="tx1"/>
                </a:solidFill>
                <a:latin typeface="Arial" pitchFamily="34" charset="0"/>
                <a:ea typeface="MS PGothic" pitchFamily="34" charset="-128"/>
              </a:defRPr>
            </a:lvl5pPr>
            <a:lvl6pPr marL="25146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6pPr>
            <a:lvl7pPr marL="29718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7pPr>
            <a:lvl8pPr marL="34290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8pPr>
            <a:lvl9pPr marL="3886200" indent="-228600" defTabSz="457200" eaLnBrk="0" fontAlgn="base" hangingPunct="0">
              <a:lnSpc>
                <a:spcPct val="85000"/>
              </a:lnSpc>
              <a:spcBef>
                <a:spcPct val="0"/>
              </a:spcBef>
              <a:spcAft>
                <a:spcPts val="1200"/>
              </a:spcAft>
              <a:buSzPct val="120000"/>
              <a:buFont typeface="Arial" pitchFamily="34" charset="0"/>
              <a:buChar char="»"/>
              <a:defRPr sz="1600">
                <a:solidFill>
                  <a:schemeClr val="tx1"/>
                </a:solidFill>
                <a:latin typeface="Arial" pitchFamily="34" charset="0"/>
                <a:ea typeface="MS PGothic" pitchFamily="34" charset="-128"/>
              </a:defRPr>
            </a:lvl9pPr>
          </a:lstStyle>
          <a:p>
            <a:pPr eaLnBrk="1" hangingPunct="1">
              <a:lnSpc>
                <a:spcPct val="100000"/>
              </a:lnSpc>
              <a:spcBef>
                <a:spcPts val="100"/>
              </a:spcBef>
              <a:spcAft>
                <a:spcPct val="0"/>
              </a:spcAft>
              <a:buClr>
                <a:schemeClr val="tx1"/>
              </a:buClr>
              <a:buSzTx/>
              <a:buFontTx/>
              <a:buNone/>
            </a:pPr>
            <a:r>
              <a:rPr lang="en-US" altLang="en-US" sz="1600" b="1" dirty="0">
                <a:ea typeface="ヒラギノ角ゴ Pro W3"/>
                <a:cs typeface="ヒラギノ角ゴ Pro W3"/>
              </a:rPr>
              <a:t>What is it?</a:t>
            </a:r>
          </a:p>
          <a:p>
            <a:pPr eaLnBrk="1" fontAlgn="b" hangingPunct="1">
              <a:lnSpc>
                <a:spcPct val="100000"/>
              </a:lnSpc>
              <a:spcBef>
                <a:spcPct val="20000"/>
              </a:spcBef>
              <a:spcAft>
                <a:spcPct val="0"/>
              </a:spcAft>
              <a:buClr>
                <a:schemeClr val="tx1"/>
              </a:buClr>
              <a:buSzTx/>
              <a:buFont typeface="Wingdings" pitchFamily="2" charset="2"/>
              <a:buNone/>
            </a:pPr>
            <a:r>
              <a:rPr lang="en-US" altLang="en-US" sz="1600" dirty="0">
                <a:latin typeface="Calibri" pitchFamily="34" charset="0"/>
                <a:sym typeface="Helvetica Light" charset="0"/>
              </a:rPr>
              <a:t>Intelligently finds relationships between nouns, verbs, subjects, objects, etc.</a:t>
            </a:r>
          </a:p>
          <a:p>
            <a:pPr eaLnBrk="1" hangingPunct="1">
              <a:lnSpc>
                <a:spcPct val="100000"/>
              </a:lnSpc>
              <a:spcBef>
                <a:spcPts val="100"/>
              </a:spcBef>
              <a:spcAft>
                <a:spcPct val="0"/>
              </a:spcAft>
              <a:buClr>
                <a:schemeClr val="tx1"/>
              </a:buClr>
              <a:buSzTx/>
              <a:buFontTx/>
              <a:buNone/>
            </a:pPr>
            <a:endParaRPr lang="en-US" altLang="en-US" sz="1600" b="1" dirty="0">
              <a:ea typeface="ヒラギノ角ゴ Pro W3"/>
              <a:cs typeface="ヒラギノ角ゴ Pro W3"/>
            </a:endParaRPr>
          </a:p>
          <a:p>
            <a:pPr eaLnBrk="1" hangingPunct="1">
              <a:lnSpc>
                <a:spcPct val="100000"/>
              </a:lnSpc>
              <a:spcBef>
                <a:spcPts val="100"/>
              </a:spcBef>
              <a:spcAft>
                <a:spcPct val="0"/>
              </a:spcAft>
              <a:buClr>
                <a:schemeClr val="tx1"/>
              </a:buClr>
              <a:buSzTx/>
              <a:buFontTx/>
              <a:buNone/>
            </a:pPr>
            <a:r>
              <a:rPr lang="en-US" altLang="en-US" sz="1600" b="1" dirty="0">
                <a:ea typeface="ヒラギノ角ゴ Pro W3"/>
                <a:cs typeface="ヒラギノ角ゴ Pro W3"/>
              </a:rPr>
              <a:t>How does it work?</a:t>
            </a:r>
          </a:p>
          <a:p>
            <a:pPr>
              <a:lnSpc>
                <a:spcPct val="100000"/>
              </a:lnSpc>
              <a:spcBef>
                <a:spcPts val="100"/>
              </a:spcBef>
              <a:spcAft>
                <a:spcPct val="0"/>
              </a:spcAft>
              <a:buClr>
                <a:schemeClr val="tx1"/>
              </a:buClr>
              <a:buSzTx/>
              <a:buFont typeface="Wingdings" pitchFamily="2" charset="2"/>
              <a:buNone/>
            </a:pPr>
            <a:r>
              <a:rPr lang="en-US" altLang="en-US" sz="1600" dirty="0">
                <a:latin typeface="Calibri" pitchFamily="34" charset="0"/>
                <a:sym typeface="Helvetica Light" charset="0"/>
              </a:rPr>
              <a:t>Parses sentences into their various components and detects relationships between the components. </a:t>
            </a:r>
          </a:p>
          <a:p>
            <a:pPr>
              <a:lnSpc>
                <a:spcPct val="100000"/>
              </a:lnSpc>
              <a:spcBef>
                <a:spcPts val="100"/>
              </a:spcBef>
              <a:spcAft>
                <a:spcPct val="0"/>
              </a:spcAft>
              <a:buClr>
                <a:schemeClr val="tx1"/>
              </a:buClr>
              <a:buSzTx/>
              <a:buFont typeface="Wingdings" pitchFamily="2" charset="2"/>
              <a:buNone/>
            </a:pPr>
            <a:endParaRPr lang="en-US" altLang="en-US" sz="1600" dirty="0"/>
          </a:p>
          <a:p>
            <a:pPr>
              <a:lnSpc>
                <a:spcPct val="100000"/>
              </a:lnSpc>
              <a:spcBef>
                <a:spcPts val="100"/>
              </a:spcBef>
              <a:spcAft>
                <a:spcPct val="0"/>
              </a:spcAft>
              <a:buClr>
                <a:schemeClr val="tx1"/>
              </a:buClr>
              <a:buSzTx/>
              <a:buFont typeface="Wingdings" pitchFamily="2" charset="2"/>
              <a:buNone/>
            </a:pPr>
            <a:r>
              <a:rPr lang="en-US" altLang="en-US" sz="1600" b="1" dirty="0"/>
              <a:t>Use Cases-</a:t>
            </a:r>
            <a:endParaRPr lang="en-US" altLang="en-US" sz="1600" dirty="0"/>
          </a:p>
          <a:p>
            <a:pPr eaLnBrk="1" fontAlgn="b" hangingPunct="1">
              <a:lnSpc>
                <a:spcPct val="100000"/>
              </a:lnSpc>
              <a:spcBef>
                <a:spcPct val="20000"/>
              </a:spcBef>
              <a:spcAft>
                <a:spcPct val="0"/>
              </a:spcAft>
              <a:buClr>
                <a:schemeClr val="tx1"/>
              </a:buClr>
              <a:buSzTx/>
              <a:buFont typeface="Wingdings" pitchFamily="2" charset="2"/>
              <a:buNone/>
            </a:pPr>
            <a:r>
              <a:rPr lang="en-US" altLang="en-US" sz="1600" dirty="0">
                <a:latin typeface="Calibri" pitchFamily="34" charset="0"/>
                <a:sym typeface="Helvetica Light" charset="0"/>
              </a:rPr>
              <a:t>News article analysis to extract  relevant people, organization, event type, date/time, or location</a:t>
            </a:r>
          </a:p>
        </p:txBody>
      </p:sp>
    </p:spTree>
    <p:extLst>
      <p:ext uri="{BB962C8B-B14F-4D97-AF65-F5344CB8AC3E}">
        <p14:creationId xmlns:p14="http://schemas.microsoft.com/office/powerpoint/2010/main" val="169251005"/>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a:xfrm>
            <a:off x="457200" y="838200"/>
            <a:ext cx="8229600" cy="579437"/>
          </a:xfrm>
        </p:spPr>
        <p:txBody>
          <a:bodyPr/>
          <a:lstStyle/>
          <a:p>
            <a:r>
              <a:rPr lang="en-US" dirty="0">
                <a:latin typeface="Arial" charset="0"/>
                <a:ea typeface="MS PGothic" charset="0"/>
              </a:rPr>
              <a:t>Visual Recognition</a:t>
            </a:r>
          </a:p>
        </p:txBody>
      </p:sp>
      <p:sp>
        <p:nvSpPr>
          <p:cNvPr id="58373" name="Slide Number Placeholder 7"/>
          <p:cNvSpPr>
            <a:spLocks noGrp="1"/>
          </p:cNvSpPr>
          <p:nvPr>
            <p:ph type="sldNum" sz="quarter" idx="10"/>
          </p:nvPr>
        </p:nvSpPr>
        <p:spPr>
          <a:noFill/>
        </p:spPr>
        <p:txBody>
          <a:bodyPr/>
          <a:lstStyle>
            <a:lvl1pPr>
              <a:defRPr sz="2400">
                <a:solidFill>
                  <a:schemeClr val="tx1"/>
                </a:solidFill>
                <a:latin typeface="Arial" charset="0"/>
                <a:ea typeface="ヒラギノ角ゴ Pro W3" charset="0"/>
                <a:cs typeface="ヒラギノ角ゴ Pro W3" charset="0"/>
              </a:defRPr>
            </a:lvl1pPr>
            <a:lvl2pPr marL="742950" indent="-285750">
              <a:defRPr sz="2400">
                <a:solidFill>
                  <a:schemeClr val="tx1"/>
                </a:solidFill>
                <a:latin typeface="Arial" charset="0"/>
                <a:ea typeface="ヒラギノ角ゴ Pro W3" charset="0"/>
                <a:cs typeface="ヒラギノ角ゴ Pro W3" charset="0"/>
              </a:defRPr>
            </a:lvl2pPr>
            <a:lvl3pPr marL="1143000" indent="-228600">
              <a:defRPr sz="2400">
                <a:solidFill>
                  <a:schemeClr val="tx1"/>
                </a:solidFill>
                <a:latin typeface="Arial" charset="0"/>
                <a:ea typeface="ヒラギノ角ゴ Pro W3" charset="0"/>
                <a:cs typeface="ヒラギノ角ゴ Pro W3" charset="0"/>
              </a:defRPr>
            </a:lvl3pPr>
            <a:lvl4pPr marL="1600200" indent="-228600">
              <a:defRPr sz="2400">
                <a:solidFill>
                  <a:schemeClr val="tx1"/>
                </a:solidFill>
                <a:latin typeface="Arial" charset="0"/>
                <a:ea typeface="ヒラギノ角ゴ Pro W3" charset="0"/>
                <a:cs typeface="ヒラギノ角ゴ Pro W3" charset="0"/>
              </a:defRPr>
            </a:lvl4pPr>
            <a:lvl5pPr marL="2057400" indent="-22860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B044A16B-6494-3349-9C71-DAB1C6BCAF9B}" type="slidenum">
              <a:rPr lang="en-US" sz="1100">
                <a:solidFill>
                  <a:srgbClr val="004266"/>
                </a:solidFill>
              </a:rPr>
              <a:pPr/>
              <a:t>52</a:t>
            </a:fld>
            <a:endParaRPr lang="en-US" sz="1100" dirty="0">
              <a:solidFill>
                <a:srgbClr val="004266"/>
              </a:solidFill>
            </a:endParaRPr>
          </a:p>
        </p:txBody>
      </p:sp>
      <p:sp>
        <p:nvSpPr>
          <p:cNvPr id="6" name="Content Placeholder 2"/>
          <p:cNvSpPr txBox="1">
            <a:spLocks/>
          </p:cNvSpPr>
          <p:nvPr/>
        </p:nvSpPr>
        <p:spPr bwMode="auto">
          <a:xfrm>
            <a:off x="381000" y="1447800"/>
            <a:ext cx="41862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17475" indent="-117475" algn="l" rtl="0" eaLnBrk="1" fontAlgn="base" hangingPunct="1">
              <a:spcBef>
                <a:spcPct val="20000"/>
              </a:spcBef>
              <a:spcAft>
                <a:spcPct val="0"/>
              </a:spcAft>
              <a:buClr>
                <a:schemeClr val="tx1"/>
              </a:buClr>
              <a:buFont typeface="Wingdings" pitchFamily="2" charset="2"/>
              <a:buChar char="§"/>
              <a:defRPr sz="2000" b="0" i="0">
                <a:solidFill>
                  <a:srgbClr val="000000"/>
                </a:solidFill>
                <a:latin typeface="+mn-lt"/>
                <a:ea typeface="MS PGothic" pitchFamily="34" charset="-128"/>
                <a:cs typeface="Helvetica Neue Light"/>
              </a:defRPr>
            </a:lvl1pPr>
            <a:lvl2pPr marL="401638" indent="-169863" algn="l" rtl="0" eaLnBrk="1" fontAlgn="base" hangingPunct="1">
              <a:spcBef>
                <a:spcPct val="20000"/>
              </a:spcBef>
              <a:spcAft>
                <a:spcPct val="0"/>
              </a:spcAft>
              <a:buClr>
                <a:schemeClr val="tx1"/>
              </a:buClr>
              <a:buFont typeface="Wingdings" pitchFamily="2" charset="2"/>
              <a:buChar char="§"/>
              <a:defRPr b="0" i="0">
                <a:solidFill>
                  <a:schemeClr val="tx1"/>
                </a:solidFill>
                <a:latin typeface="+mn-lt"/>
                <a:ea typeface="MS PGothic" pitchFamily="34" charset="-128"/>
                <a:cs typeface="Helvetica Neue Light"/>
              </a:defRPr>
            </a:lvl2pPr>
            <a:lvl3pPr marL="6302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3pPr>
            <a:lvl4pPr marL="858838" indent="-114300" algn="l" rtl="0" eaLnBrk="1" fontAlgn="base" hangingPunct="1">
              <a:spcBef>
                <a:spcPct val="20000"/>
              </a:spcBef>
              <a:spcAft>
                <a:spcPct val="0"/>
              </a:spcAft>
              <a:buClr>
                <a:schemeClr val="tx1"/>
              </a:buClr>
              <a:buFont typeface="Wingdings" pitchFamily="2" charset="2"/>
              <a:buChar char="§"/>
              <a:defRPr sz="1400" b="0" i="0">
                <a:solidFill>
                  <a:schemeClr val="tx1"/>
                </a:solidFill>
                <a:latin typeface="+mn-lt"/>
                <a:ea typeface="MS PGothic" pitchFamily="34" charset="-128"/>
                <a:cs typeface="Helvetica Neue Light"/>
              </a:defRPr>
            </a:lvl4pPr>
            <a:lvl5pPr marL="1087438" indent="-114300" algn="l" rtl="0" eaLnBrk="1" fontAlgn="base" hangingPunct="1">
              <a:spcBef>
                <a:spcPct val="20000"/>
              </a:spcBef>
              <a:spcAft>
                <a:spcPct val="0"/>
              </a:spcAft>
              <a:buClr>
                <a:schemeClr val="tx1"/>
              </a:buClr>
              <a:buFont typeface="Wingdings" pitchFamily="2" charset="2"/>
              <a:buChar char="§"/>
              <a:defRPr sz="1200" b="0" i="0">
                <a:solidFill>
                  <a:schemeClr val="tx1"/>
                </a:solidFill>
                <a:latin typeface="+mn-lt"/>
                <a:ea typeface="MS PGothic" pitchFamily="34" charset="-128"/>
                <a:cs typeface="Helvetica Neue Light"/>
              </a:defRPr>
            </a:lvl5pPr>
            <a:lvl6pPr marL="15446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6pPr>
            <a:lvl7pPr marL="20018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7pPr>
            <a:lvl8pPr marL="24590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8pPr>
            <a:lvl9pPr marL="2916238" indent="-114300" algn="l" rtl="0" eaLnBrk="1" fontAlgn="base" hangingPunct="1">
              <a:spcBef>
                <a:spcPct val="20000"/>
              </a:spcBef>
              <a:spcAft>
                <a:spcPct val="0"/>
              </a:spcAft>
              <a:buClr>
                <a:schemeClr val="tx1"/>
              </a:buClr>
              <a:buFont typeface="Wingdings" pitchFamily="-1" charset="2"/>
              <a:buChar char="§"/>
              <a:defRPr sz="1200">
                <a:solidFill>
                  <a:schemeClr val="tx1"/>
                </a:solidFill>
                <a:latin typeface="+mn-lt"/>
                <a:ea typeface="ＭＳ Ｐゴシック" pitchFamily="-1" charset="-128"/>
              </a:defRPr>
            </a:lvl9pPr>
          </a:lstStyle>
          <a:p>
            <a:pPr marL="0" indent="0">
              <a:spcBef>
                <a:spcPts val="100"/>
              </a:spcBef>
              <a:buFontTx/>
              <a:buNone/>
              <a:defRPr/>
            </a:pPr>
            <a:r>
              <a:rPr lang="en-US" sz="1400" b="1" kern="0" dirty="0">
                <a:solidFill>
                  <a:schemeClr val="tx1"/>
                </a:solidFill>
                <a:cs typeface="ヒラギノ角ゴ Pro W3"/>
              </a:rPr>
              <a:t>What is it?</a:t>
            </a:r>
          </a:p>
          <a:p>
            <a:pPr marL="0" indent="0" fontAlgn="b">
              <a:buNone/>
              <a:defRPr/>
            </a:pPr>
            <a:r>
              <a:rPr lang="en-US" sz="1400" dirty="0">
                <a:solidFill>
                  <a:schemeClr val="tx1"/>
                </a:solidFill>
                <a:latin typeface="Calibri" panose="020F0502020204030204" pitchFamily="34" charset="0"/>
                <a:sym typeface="Helvetica Light"/>
              </a:rPr>
              <a:t>Analyzes </a:t>
            </a:r>
            <a:r>
              <a:rPr lang="en-US" sz="1400" dirty="0">
                <a:solidFill>
                  <a:schemeClr val="tx1"/>
                </a:solidFill>
                <a:latin typeface="Calibri" panose="020F0502020204030204" pitchFamily="34" charset="0"/>
              </a:rPr>
              <a:t>analyzes the visual appearance of images or video frames to understand what is happening in a scene</a:t>
            </a:r>
            <a:r>
              <a:rPr lang="en-US" sz="1400" dirty="0">
                <a:solidFill>
                  <a:schemeClr val="tx1"/>
                </a:solidFill>
                <a:latin typeface="Calibri" panose="020F0502020204030204" pitchFamily="34" charset="0"/>
                <a:sym typeface="Helvetica Light"/>
              </a:rPr>
              <a:t>.</a:t>
            </a:r>
          </a:p>
          <a:p>
            <a:pPr marL="0" indent="0" fontAlgn="b">
              <a:buNone/>
              <a:defRPr/>
            </a:pPr>
            <a:endParaRPr lang="en-US" sz="1400" b="1" kern="0" dirty="0">
              <a:solidFill>
                <a:schemeClr val="tx1"/>
              </a:solidFill>
              <a:cs typeface="ヒラギノ角ゴ Pro W3"/>
            </a:endParaRPr>
          </a:p>
          <a:p>
            <a:pPr marL="0" indent="0">
              <a:spcBef>
                <a:spcPts val="100"/>
              </a:spcBef>
              <a:buFontTx/>
              <a:buNone/>
              <a:defRPr/>
            </a:pPr>
            <a:r>
              <a:rPr lang="en-US" sz="1400" b="1" kern="0" dirty="0">
                <a:solidFill>
                  <a:schemeClr val="tx1"/>
                </a:solidFill>
                <a:cs typeface="ヒラギノ角ゴ Pro W3"/>
              </a:rPr>
              <a:t>How does it work?</a:t>
            </a:r>
          </a:p>
          <a:p>
            <a:pPr marL="0" indent="0">
              <a:buNone/>
            </a:pPr>
            <a:r>
              <a:rPr lang="en-US" sz="1400" dirty="0">
                <a:solidFill>
                  <a:schemeClr val="tx1"/>
                </a:solidFill>
                <a:latin typeface="Calibri" panose="020F0502020204030204" pitchFamily="34" charset="0"/>
              </a:rPr>
              <a:t>Includes an unmatched number of preset classifier and trained labels (2,000+), a taxonomy that recognizes 150+ different sports, and can ingest 1,000+ batch images with the ability to recognize multiple labels in a picture. </a:t>
            </a:r>
          </a:p>
          <a:p>
            <a:pPr marL="0" indent="0">
              <a:buNone/>
            </a:pPr>
            <a:endParaRPr lang="en-US" sz="1400" dirty="0">
              <a:solidFill>
                <a:schemeClr val="tx1"/>
              </a:solidFill>
              <a:latin typeface="Calibri" panose="020F0502020204030204" pitchFamily="34" charset="0"/>
            </a:endParaRPr>
          </a:p>
          <a:p>
            <a:pPr marL="0" indent="0" eaLnBrk="0" hangingPunct="0">
              <a:spcBef>
                <a:spcPts val="100"/>
              </a:spcBef>
              <a:buNone/>
              <a:defRPr/>
            </a:pPr>
            <a:r>
              <a:rPr lang="en-US" altLang="en-US" sz="1400" b="1" kern="0" dirty="0">
                <a:solidFill>
                  <a:schemeClr val="tx1"/>
                </a:solidFill>
              </a:rPr>
              <a:t>Example Use Cases</a:t>
            </a:r>
            <a:endParaRPr lang="en-US" altLang="en-US" sz="1400" kern="0" dirty="0">
              <a:solidFill>
                <a:schemeClr val="tx1"/>
              </a:solidFill>
            </a:endParaRPr>
          </a:p>
          <a:p>
            <a:pPr marL="228600" indent="-171450" eaLnBrk="0" hangingPunct="0">
              <a:spcBef>
                <a:spcPts val="100"/>
              </a:spcBef>
              <a:buFont typeface="Arial"/>
              <a:buChar char="•"/>
              <a:defRPr/>
            </a:pPr>
            <a:r>
              <a:rPr lang="en-US" altLang="en-US" sz="1400" dirty="0">
                <a:solidFill>
                  <a:schemeClr val="tx1"/>
                </a:solidFill>
                <a:latin typeface="Calibri" panose="020F0502020204030204" pitchFamily="34" charset="0"/>
              </a:rPr>
              <a:t>Audio-visual indexing and search of media archive</a:t>
            </a:r>
          </a:p>
          <a:p>
            <a:pPr marL="228600" indent="-171450" eaLnBrk="0" hangingPunct="0">
              <a:spcBef>
                <a:spcPts val="100"/>
              </a:spcBef>
              <a:buFont typeface="Arial"/>
              <a:buChar char="•"/>
              <a:defRPr/>
            </a:pPr>
            <a:r>
              <a:rPr lang="en-US" altLang="en-US" sz="1400" dirty="0">
                <a:solidFill>
                  <a:schemeClr val="tx1"/>
                </a:solidFill>
                <a:latin typeface="Calibri" panose="020F0502020204030204" pitchFamily="34" charset="0"/>
              </a:rPr>
              <a:t>Automatic “Smart Album” generation</a:t>
            </a:r>
          </a:p>
          <a:p>
            <a:pPr marL="228600" indent="-171450" eaLnBrk="0" hangingPunct="0">
              <a:spcBef>
                <a:spcPts val="100"/>
              </a:spcBef>
              <a:buFont typeface="Arial"/>
              <a:buChar char="•"/>
              <a:defRPr/>
            </a:pPr>
            <a:r>
              <a:rPr lang="en-US" altLang="en-US" sz="1400" dirty="0">
                <a:solidFill>
                  <a:schemeClr val="tx1"/>
                </a:solidFill>
                <a:latin typeface="Calibri" panose="020F0502020204030204" pitchFamily="34" charset="0"/>
              </a:rPr>
              <a:t>Marketing data analysis from social media - For e.g., mine Pinterest images and perform segmentation</a:t>
            </a:r>
          </a:p>
          <a:p>
            <a:pPr marL="57150" indent="0" eaLnBrk="0" hangingPunct="0">
              <a:spcBef>
                <a:spcPts val="100"/>
              </a:spcBef>
              <a:buNone/>
              <a:defRPr/>
            </a:pPr>
            <a:endParaRPr lang="en-US" altLang="en-US" sz="1400" dirty="0">
              <a:solidFill>
                <a:schemeClr val="tx1"/>
              </a:solidFill>
              <a:latin typeface="Calibri" panose="020F0502020204030204" pitchFamily="34" charset="0"/>
            </a:endParaRPr>
          </a:p>
          <a:p>
            <a:pPr marL="57150" indent="0" eaLnBrk="0" hangingPunct="0">
              <a:spcBef>
                <a:spcPts val="100"/>
              </a:spcBef>
              <a:buNone/>
              <a:defRPr/>
            </a:pPr>
            <a:r>
              <a:rPr lang="en-US" altLang="en-US" sz="1400" dirty="0">
                <a:solidFill>
                  <a:schemeClr val="tx1"/>
                </a:solidFill>
                <a:latin typeface="Calibri" panose="020F0502020204030204" pitchFamily="34" charset="0"/>
              </a:rPr>
              <a:t>    </a:t>
            </a:r>
            <a:endParaRPr lang="en-US" sz="1400" dirty="0">
              <a:solidFill>
                <a:schemeClr val="tx1"/>
              </a:solidFill>
            </a:endParaRPr>
          </a:p>
        </p:txBody>
      </p:sp>
      <p:pic>
        <p:nvPicPr>
          <p:cNvPr id="4" name="Picture 3"/>
          <p:cNvPicPr>
            <a:picLocks noChangeAspect="1"/>
          </p:cNvPicPr>
          <p:nvPr/>
        </p:nvPicPr>
        <p:blipFill>
          <a:blip r:embed="rId3"/>
          <a:stretch>
            <a:fillRect/>
          </a:stretch>
        </p:blipFill>
        <p:spPr>
          <a:xfrm>
            <a:off x="4567238" y="1905000"/>
            <a:ext cx="4492251" cy="2417227"/>
          </a:xfrm>
          <a:prstGeom prst="rect">
            <a:avLst/>
          </a:prstGeom>
        </p:spPr>
      </p:pic>
    </p:spTree>
    <p:extLst>
      <p:ext uri="{BB962C8B-B14F-4D97-AF65-F5344CB8AC3E}">
        <p14:creationId xmlns:p14="http://schemas.microsoft.com/office/powerpoint/2010/main" val="350403297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627790" y="964488"/>
            <a:ext cx="7924800" cy="562240"/>
          </a:xfrm>
        </p:spPr>
        <p:txBody>
          <a:bodyPr anchor="t"/>
          <a:lstStyle/>
          <a:p>
            <a:r>
              <a:rPr lang="en-US" altLang="en-US" sz="2000" dirty="0"/>
              <a:t>Watson Developer Cloud provides developers easy access to cognitive building blocks </a:t>
            </a:r>
          </a:p>
        </p:txBody>
      </p:sp>
      <p:sp>
        <p:nvSpPr>
          <p:cNvPr id="50179" name="Rectangle 98"/>
          <p:cNvSpPr>
            <a:spLocks noChangeArrowheads="1"/>
          </p:cNvSpPr>
          <p:nvPr/>
        </p:nvSpPr>
        <p:spPr bwMode="auto">
          <a:xfrm>
            <a:off x="1436264" y="5725756"/>
            <a:ext cx="6287823" cy="451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1167" dirty="0">
                <a:solidFill>
                  <a:srgbClr val="FFFFFF"/>
                </a:solidFill>
                <a:cs typeface="+mn-cs"/>
              </a:rPr>
              <a:t>Access the site to see the latest additions and updates</a:t>
            </a:r>
          </a:p>
          <a:p>
            <a:pPr algn="ctr" eaLnBrk="1" hangingPunct="1"/>
            <a:r>
              <a:rPr lang="en-US" altLang="en-US" sz="1167" b="1" u="sng" dirty="0">
                <a:solidFill>
                  <a:srgbClr val="8CC63F"/>
                </a:solidFill>
                <a:cs typeface="+mn-cs"/>
                <a:hlinkClick r:id="rId3"/>
              </a:rPr>
              <a:t>ibm.com/</a:t>
            </a:r>
            <a:r>
              <a:rPr lang="en-US" altLang="en-US" sz="1167" b="1" u="sng" dirty="0" err="1">
                <a:solidFill>
                  <a:srgbClr val="8CC63F"/>
                </a:solidFill>
                <a:cs typeface="+mn-cs"/>
                <a:hlinkClick r:id="rId3"/>
              </a:rPr>
              <a:t>WatsonDeveloperCloud</a:t>
            </a:r>
            <a:endParaRPr lang="en-US" altLang="en-US" sz="1167" dirty="0">
              <a:solidFill>
                <a:srgbClr val="004266"/>
              </a:solidFill>
              <a:cs typeface="+mn-cs"/>
            </a:endParaRPr>
          </a:p>
        </p:txBody>
      </p:sp>
      <p:cxnSp>
        <p:nvCxnSpPr>
          <p:cNvPr id="100" name="Straight Connector 99"/>
          <p:cNvCxnSpPr/>
          <p:nvPr/>
        </p:nvCxnSpPr>
        <p:spPr>
          <a:xfrm>
            <a:off x="1255024" y="5608016"/>
            <a:ext cx="6532563" cy="0"/>
          </a:xfrm>
          <a:prstGeom prst="line">
            <a:avLst/>
          </a:prstGeom>
          <a:ln w="12700"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0181" name="Slide Number Placeholder 43"/>
          <p:cNvSpPr>
            <a:spLocks noGrp="1"/>
          </p:cNvSpPr>
          <p:nvPr>
            <p:ph type="sldNum" sz="quarter" idx="4294967295"/>
          </p:nvPr>
        </p:nvSpPr>
        <p:spPr>
          <a:xfrm>
            <a:off x="6223000" y="6029855"/>
            <a:ext cx="1778000" cy="19314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ヒラギノ角ゴ Pro W3" charset="-128"/>
              </a:defRPr>
            </a:lvl1pPr>
            <a:lvl2pPr marL="619100" indent="-238115" eaLnBrk="0" hangingPunct="0">
              <a:defRPr sz="2000">
                <a:solidFill>
                  <a:schemeClr val="tx1"/>
                </a:solidFill>
                <a:latin typeface="Arial" charset="0"/>
                <a:ea typeface="ヒラギノ角ゴ Pro W3" charset="-128"/>
              </a:defRPr>
            </a:lvl2pPr>
            <a:lvl3pPr marL="952462" indent="-190492" eaLnBrk="0" hangingPunct="0">
              <a:defRPr sz="2000">
                <a:solidFill>
                  <a:schemeClr val="tx1"/>
                </a:solidFill>
                <a:latin typeface="Arial" charset="0"/>
                <a:ea typeface="ヒラギノ角ゴ Pro W3" charset="-128"/>
              </a:defRPr>
            </a:lvl3pPr>
            <a:lvl4pPr marL="1333447" indent="-190492" eaLnBrk="0" hangingPunct="0">
              <a:defRPr sz="2000">
                <a:solidFill>
                  <a:schemeClr val="tx1"/>
                </a:solidFill>
                <a:latin typeface="Arial" charset="0"/>
                <a:ea typeface="ヒラギノ角ゴ Pro W3" charset="-128"/>
              </a:defRPr>
            </a:lvl4pPr>
            <a:lvl5pPr marL="1714431" indent="-190492" eaLnBrk="0" hangingPunct="0">
              <a:defRPr sz="2000">
                <a:solidFill>
                  <a:schemeClr val="tx1"/>
                </a:solidFill>
                <a:latin typeface="Arial" charset="0"/>
                <a:ea typeface="ヒラギノ角ゴ Pro W3" charset="-128"/>
              </a:defRPr>
            </a:lvl5pPr>
            <a:lvl6pPr marL="2095416" indent="-190492" eaLnBrk="0" fontAlgn="base" hangingPunct="0">
              <a:spcBef>
                <a:spcPct val="0"/>
              </a:spcBef>
              <a:spcAft>
                <a:spcPct val="0"/>
              </a:spcAft>
              <a:defRPr sz="2000">
                <a:solidFill>
                  <a:schemeClr val="tx1"/>
                </a:solidFill>
                <a:latin typeface="Arial" charset="0"/>
                <a:ea typeface="ヒラギノ角ゴ Pro W3" charset="-128"/>
              </a:defRPr>
            </a:lvl6pPr>
            <a:lvl7pPr marL="2476401" indent="-190492" eaLnBrk="0" fontAlgn="base" hangingPunct="0">
              <a:spcBef>
                <a:spcPct val="0"/>
              </a:spcBef>
              <a:spcAft>
                <a:spcPct val="0"/>
              </a:spcAft>
              <a:defRPr sz="2000">
                <a:solidFill>
                  <a:schemeClr val="tx1"/>
                </a:solidFill>
                <a:latin typeface="Arial" charset="0"/>
                <a:ea typeface="ヒラギノ角ゴ Pro W3" charset="-128"/>
              </a:defRPr>
            </a:lvl7pPr>
            <a:lvl8pPr marL="2857386" indent="-190492" eaLnBrk="0" fontAlgn="base" hangingPunct="0">
              <a:spcBef>
                <a:spcPct val="0"/>
              </a:spcBef>
              <a:spcAft>
                <a:spcPct val="0"/>
              </a:spcAft>
              <a:defRPr sz="2000">
                <a:solidFill>
                  <a:schemeClr val="tx1"/>
                </a:solidFill>
                <a:latin typeface="Arial" charset="0"/>
                <a:ea typeface="ヒラギノ角ゴ Pro W3" charset="-128"/>
              </a:defRPr>
            </a:lvl8pPr>
            <a:lvl9pPr marL="3238370" indent="-190492" eaLnBrk="0" fontAlgn="base" hangingPunct="0">
              <a:spcBef>
                <a:spcPct val="0"/>
              </a:spcBef>
              <a:spcAft>
                <a:spcPct val="0"/>
              </a:spcAft>
              <a:defRPr sz="2000">
                <a:solidFill>
                  <a:schemeClr val="tx1"/>
                </a:solidFill>
                <a:latin typeface="Arial" charset="0"/>
                <a:ea typeface="ヒラギノ角ゴ Pro W3" charset="-128"/>
              </a:defRPr>
            </a:lvl9pPr>
          </a:lstStyle>
          <a:p>
            <a:fld id="{1E443747-B42F-3A45-B9F5-CC29F4CDFE0F}" type="slidenum">
              <a:rPr lang="en-US" altLang="en-US" sz="917">
                <a:solidFill>
                  <a:srgbClr val="004266"/>
                </a:solidFill>
              </a:rPr>
              <a:pPr/>
              <a:t>6</a:t>
            </a:fld>
            <a:endParaRPr lang="en-US" altLang="en-US" sz="917">
              <a:solidFill>
                <a:srgbClr val="004266"/>
              </a:solidFill>
            </a:endParaRPr>
          </a:p>
        </p:txBody>
      </p:sp>
      <p:sp>
        <p:nvSpPr>
          <p:cNvPr id="50212" name="Rectangle 26"/>
          <p:cNvSpPr>
            <a:spLocks noChangeArrowheads="1"/>
          </p:cNvSpPr>
          <p:nvPr/>
        </p:nvSpPr>
        <p:spPr bwMode="auto">
          <a:xfrm>
            <a:off x="2704243" y="1860022"/>
            <a:ext cx="3373039" cy="695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1167" b="1">
                <a:solidFill>
                  <a:srgbClr val="00B2F2"/>
                </a:solidFill>
                <a:cs typeface="+mn-cs"/>
              </a:rPr>
              <a:t>What’s the Watson Developer Cloud?</a:t>
            </a:r>
          </a:p>
          <a:p>
            <a:pPr algn="ctr" eaLnBrk="1" hangingPunct="1"/>
            <a:br>
              <a:rPr lang="en-US" altLang="en-US" sz="417" dirty="0">
                <a:solidFill>
                  <a:srgbClr val="00B2F2"/>
                </a:solidFill>
                <a:cs typeface="+mn-cs"/>
              </a:rPr>
            </a:br>
            <a:r>
              <a:rPr lang="en-US" altLang="en-US" sz="1167" dirty="0">
                <a:solidFill>
                  <a:srgbClr val="00B2F2"/>
                </a:solidFill>
                <a:cs typeface="+mn-cs"/>
              </a:rPr>
              <a:t>A collection of REST APIs and SDKs that use</a:t>
            </a:r>
          </a:p>
          <a:p>
            <a:pPr algn="ctr" eaLnBrk="1" hangingPunct="1"/>
            <a:r>
              <a:rPr lang="en-US" altLang="en-US" sz="1167" dirty="0">
                <a:solidFill>
                  <a:srgbClr val="00B2F2"/>
                </a:solidFill>
                <a:cs typeface="+mn-cs"/>
              </a:rPr>
              <a:t>cognitive computing to solve complex problems.</a:t>
            </a:r>
          </a:p>
        </p:txBody>
      </p:sp>
      <p:grpSp>
        <p:nvGrpSpPr>
          <p:cNvPr id="27" name="Group 26"/>
          <p:cNvGrpSpPr/>
          <p:nvPr/>
        </p:nvGrpSpPr>
        <p:grpSpPr>
          <a:xfrm>
            <a:off x="1041609" y="2967476"/>
            <a:ext cx="6959391" cy="2557947"/>
            <a:chOff x="313305" y="2470150"/>
            <a:chExt cx="8351269" cy="3069536"/>
          </a:xfrm>
        </p:grpSpPr>
        <p:grpSp>
          <p:nvGrpSpPr>
            <p:cNvPr id="2" name="Group 1"/>
            <p:cNvGrpSpPr/>
            <p:nvPr/>
          </p:nvGrpSpPr>
          <p:grpSpPr>
            <a:xfrm>
              <a:off x="3985304" y="2470150"/>
              <a:ext cx="842962" cy="922639"/>
              <a:chOff x="728663" y="2471738"/>
              <a:chExt cx="842962" cy="922639"/>
            </a:xfrm>
          </p:grpSpPr>
          <p:pic>
            <p:nvPicPr>
              <p:cNvPr id="5019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12825" y="2471738"/>
                <a:ext cx="274638"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96" name="Rectangle 22"/>
              <p:cNvSpPr>
                <a:spLocks noChangeArrowheads="1"/>
              </p:cNvSpPr>
              <p:nvPr/>
            </p:nvSpPr>
            <p:spPr bwMode="auto">
              <a:xfrm>
                <a:off x="728663" y="2790827"/>
                <a:ext cx="842962" cy="6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dirty="0">
                    <a:solidFill>
                      <a:srgbClr val="FFFFFF"/>
                    </a:solidFill>
                    <a:cs typeface="+mn-cs"/>
                  </a:rPr>
                  <a:t>Language Translation</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GA</a:t>
                </a:r>
              </a:p>
            </p:txBody>
          </p:sp>
        </p:grpSp>
        <p:grpSp>
          <p:nvGrpSpPr>
            <p:cNvPr id="3" name="Group 2"/>
            <p:cNvGrpSpPr/>
            <p:nvPr/>
          </p:nvGrpSpPr>
          <p:grpSpPr>
            <a:xfrm>
              <a:off x="5238208" y="3472067"/>
              <a:ext cx="842962" cy="924224"/>
              <a:chOff x="816361" y="2433019"/>
              <a:chExt cx="842962" cy="924224"/>
            </a:xfrm>
          </p:grpSpPr>
          <p:pic>
            <p:nvPicPr>
              <p:cNvPr id="50184"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7614" y="2433019"/>
                <a:ext cx="274638"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97" name="Rectangle 27"/>
              <p:cNvSpPr>
                <a:spLocks noChangeArrowheads="1"/>
              </p:cNvSpPr>
              <p:nvPr/>
            </p:nvSpPr>
            <p:spPr bwMode="auto">
              <a:xfrm>
                <a:off x="816361" y="2753694"/>
                <a:ext cx="842962" cy="603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dirty="0">
                    <a:solidFill>
                      <a:srgbClr val="FFFFFF"/>
                    </a:solidFill>
                    <a:cs typeface="+mn-cs"/>
                  </a:rPr>
                  <a:t>Speech to</a:t>
                </a:r>
              </a:p>
              <a:p>
                <a:pPr algn="ctr" eaLnBrk="1" hangingPunct="1"/>
                <a:r>
                  <a:rPr lang="en-US" altLang="en-US" sz="667" dirty="0">
                    <a:solidFill>
                      <a:srgbClr val="FFFFFF"/>
                    </a:solidFill>
                    <a:cs typeface="+mn-cs"/>
                  </a:rPr>
                  <a:t>Text</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GA</a:t>
                </a:r>
              </a:p>
            </p:txBody>
          </p:sp>
        </p:grpSp>
        <p:grpSp>
          <p:nvGrpSpPr>
            <p:cNvPr id="4" name="Group 3"/>
            <p:cNvGrpSpPr/>
            <p:nvPr/>
          </p:nvGrpSpPr>
          <p:grpSpPr>
            <a:xfrm>
              <a:off x="6472963" y="3474265"/>
              <a:ext cx="842962" cy="922025"/>
              <a:chOff x="2068899" y="2433019"/>
              <a:chExt cx="842962" cy="922025"/>
            </a:xfrm>
          </p:grpSpPr>
          <p:pic>
            <p:nvPicPr>
              <p:cNvPr id="50183"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10153" y="2433019"/>
                <a:ext cx="274638"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98" name="Rectangle 28"/>
              <p:cNvSpPr>
                <a:spLocks noChangeArrowheads="1"/>
              </p:cNvSpPr>
              <p:nvPr/>
            </p:nvSpPr>
            <p:spPr bwMode="auto">
              <a:xfrm>
                <a:off x="2068899" y="2751495"/>
                <a:ext cx="842962" cy="603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dirty="0">
                    <a:solidFill>
                      <a:srgbClr val="FFFFFF"/>
                    </a:solidFill>
                    <a:cs typeface="+mn-cs"/>
                  </a:rPr>
                  <a:t>Text to</a:t>
                </a:r>
              </a:p>
              <a:p>
                <a:pPr algn="ctr" eaLnBrk="1" hangingPunct="1"/>
                <a:r>
                  <a:rPr lang="en-US" altLang="en-US" sz="667" dirty="0">
                    <a:solidFill>
                      <a:srgbClr val="FFFFFF"/>
                    </a:solidFill>
                    <a:cs typeface="+mn-cs"/>
                  </a:rPr>
                  <a:t>Speech</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GA</a:t>
                </a:r>
              </a:p>
            </p:txBody>
          </p:sp>
        </p:grpSp>
        <p:grpSp>
          <p:nvGrpSpPr>
            <p:cNvPr id="5" name="Group 4"/>
            <p:cNvGrpSpPr/>
            <p:nvPr/>
          </p:nvGrpSpPr>
          <p:grpSpPr>
            <a:xfrm>
              <a:off x="2761040" y="2470150"/>
              <a:ext cx="842962" cy="922639"/>
              <a:chOff x="4630738" y="2471738"/>
              <a:chExt cx="842962" cy="922639"/>
            </a:xfrm>
          </p:grpSpPr>
          <p:pic>
            <p:nvPicPr>
              <p:cNvPr id="50182"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14900" y="2471738"/>
                <a:ext cx="274638"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99" name="Rectangle 29"/>
              <p:cNvSpPr>
                <a:spLocks noChangeArrowheads="1"/>
              </p:cNvSpPr>
              <p:nvPr/>
            </p:nvSpPr>
            <p:spPr bwMode="auto">
              <a:xfrm>
                <a:off x="4630738" y="2790827"/>
                <a:ext cx="842962" cy="6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a:solidFill>
                      <a:srgbClr val="FFFFFF"/>
                    </a:solidFill>
                    <a:cs typeface="+mn-cs"/>
                  </a:rPr>
                  <a:t>Dialog</a:t>
                </a:r>
                <a:br>
                  <a:rPr lang="en-US" altLang="en-US" sz="667">
                    <a:solidFill>
                      <a:srgbClr val="FFFFFF"/>
                    </a:solidFill>
                    <a:cs typeface="+mn-cs"/>
                  </a:rPr>
                </a:br>
                <a:endParaRPr lang="en-US" altLang="en-US" sz="667">
                  <a:solidFill>
                    <a:srgbClr val="FFFFFF"/>
                  </a:solidFill>
                  <a:cs typeface="+mn-cs"/>
                </a:endParaRPr>
              </a:p>
              <a:p>
                <a:pPr algn="ctr" eaLnBrk="1" hangingPunct="1"/>
                <a:endParaRPr lang="en-US" altLang="en-US" sz="667">
                  <a:solidFill>
                    <a:srgbClr val="FFFFFF"/>
                  </a:solidFill>
                  <a:cs typeface="+mn-cs"/>
                </a:endParaRPr>
              </a:p>
              <a:p>
                <a:pPr algn="ctr" eaLnBrk="1" hangingPunct="1"/>
                <a:r>
                  <a:rPr lang="en-US" altLang="en-US" sz="667" i="1">
                    <a:solidFill>
                      <a:srgbClr val="FFFFFF"/>
                    </a:solidFill>
                    <a:cs typeface="+mn-cs"/>
                  </a:rPr>
                  <a:t>GA</a:t>
                </a:r>
              </a:p>
            </p:txBody>
          </p:sp>
        </p:grpSp>
        <p:grpSp>
          <p:nvGrpSpPr>
            <p:cNvPr id="8" name="Group 7"/>
            <p:cNvGrpSpPr/>
            <p:nvPr/>
          </p:nvGrpSpPr>
          <p:grpSpPr>
            <a:xfrm>
              <a:off x="5205993" y="4624388"/>
              <a:ext cx="842962" cy="915296"/>
              <a:chOff x="728663" y="3582988"/>
              <a:chExt cx="842962" cy="915296"/>
            </a:xfrm>
          </p:grpSpPr>
          <p:pic>
            <p:nvPicPr>
              <p:cNvPr id="50185"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2825" y="3582988"/>
                <a:ext cx="274638"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200" name="Rectangle 30"/>
              <p:cNvSpPr>
                <a:spLocks noChangeArrowheads="1"/>
              </p:cNvSpPr>
              <p:nvPr/>
            </p:nvSpPr>
            <p:spPr bwMode="auto">
              <a:xfrm>
                <a:off x="728663" y="3894735"/>
                <a:ext cx="842962" cy="603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a:solidFill>
                      <a:srgbClr val="FFFFFF"/>
                    </a:solidFill>
                    <a:cs typeface="+mn-cs"/>
                  </a:rPr>
                  <a:t>Tradeoff</a:t>
                </a:r>
              </a:p>
              <a:p>
                <a:pPr algn="ctr" eaLnBrk="1" hangingPunct="1"/>
                <a:r>
                  <a:rPr lang="en-US" altLang="en-US" sz="667">
                    <a:solidFill>
                      <a:srgbClr val="FFFFFF"/>
                    </a:solidFill>
                    <a:cs typeface="+mn-cs"/>
                  </a:rPr>
                  <a:t>Analytics</a:t>
                </a:r>
              </a:p>
              <a:p>
                <a:pPr algn="ctr" eaLnBrk="1" hangingPunct="1"/>
                <a:endParaRPr lang="en-US" altLang="en-US" sz="667">
                  <a:solidFill>
                    <a:srgbClr val="FFFFFF"/>
                  </a:solidFill>
                  <a:cs typeface="+mn-cs"/>
                </a:endParaRPr>
              </a:p>
              <a:p>
                <a:pPr algn="ctr" eaLnBrk="1" hangingPunct="1"/>
                <a:r>
                  <a:rPr lang="en-US" altLang="en-US" sz="667" i="1">
                    <a:solidFill>
                      <a:srgbClr val="FFFFFF"/>
                    </a:solidFill>
                    <a:cs typeface="+mn-cs"/>
                  </a:rPr>
                  <a:t>GA</a:t>
                </a:r>
              </a:p>
            </p:txBody>
          </p:sp>
        </p:grpSp>
        <p:grpSp>
          <p:nvGrpSpPr>
            <p:cNvPr id="7" name="Group 6"/>
            <p:cNvGrpSpPr/>
            <p:nvPr/>
          </p:nvGrpSpPr>
          <p:grpSpPr>
            <a:xfrm>
              <a:off x="6433832" y="2470150"/>
              <a:ext cx="841375" cy="922639"/>
              <a:chOff x="7213600" y="2471738"/>
              <a:chExt cx="841375" cy="922639"/>
            </a:xfrm>
          </p:grpSpPr>
          <p:pic>
            <p:nvPicPr>
              <p:cNvPr id="50192" name="Picture 1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96175" y="2471738"/>
                <a:ext cx="274638"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201" name="Rectangle 31"/>
              <p:cNvSpPr>
                <a:spLocks noChangeArrowheads="1"/>
              </p:cNvSpPr>
              <p:nvPr/>
            </p:nvSpPr>
            <p:spPr bwMode="auto">
              <a:xfrm>
                <a:off x="7213600" y="2790827"/>
                <a:ext cx="841375" cy="6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a:solidFill>
                      <a:srgbClr val="FFFFFF"/>
                    </a:solidFill>
                    <a:cs typeface="+mn-cs"/>
                  </a:rPr>
                  <a:t>Personality</a:t>
                </a:r>
              </a:p>
              <a:p>
                <a:pPr algn="ctr" eaLnBrk="1" hangingPunct="1"/>
                <a:r>
                  <a:rPr lang="en-US" altLang="en-US" sz="667" dirty="0">
                    <a:solidFill>
                      <a:srgbClr val="FFFFFF"/>
                    </a:solidFill>
                    <a:cs typeface="+mn-cs"/>
                  </a:rPr>
                  <a:t>Insights</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GA</a:t>
                </a:r>
              </a:p>
            </p:txBody>
          </p:sp>
        </p:grpSp>
        <p:grpSp>
          <p:nvGrpSpPr>
            <p:cNvPr id="6" name="Group 5"/>
            <p:cNvGrpSpPr/>
            <p:nvPr/>
          </p:nvGrpSpPr>
          <p:grpSpPr>
            <a:xfrm>
              <a:off x="5209568" y="2470150"/>
              <a:ext cx="842962" cy="922639"/>
              <a:chOff x="5948363" y="2470150"/>
              <a:chExt cx="842962" cy="922639"/>
            </a:xfrm>
          </p:grpSpPr>
          <p:pic>
            <p:nvPicPr>
              <p:cNvPr id="50186" name="Picture 1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232525" y="2470150"/>
                <a:ext cx="274638"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202" name="Rectangle 32"/>
              <p:cNvSpPr>
                <a:spLocks noChangeArrowheads="1"/>
              </p:cNvSpPr>
              <p:nvPr/>
            </p:nvSpPr>
            <p:spPr bwMode="auto">
              <a:xfrm>
                <a:off x="5948363" y="2789239"/>
                <a:ext cx="842962" cy="6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a:solidFill>
                      <a:srgbClr val="FFFFFF"/>
                    </a:solidFill>
                    <a:cs typeface="+mn-cs"/>
                  </a:rPr>
                  <a:t>Natural</a:t>
                </a:r>
              </a:p>
              <a:p>
                <a:pPr algn="ctr" eaLnBrk="1" hangingPunct="1"/>
                <a:r>
                  <a:rPr lang="en-US" altLang="en-US" sz="667">
                    <a:solidFill>
                      <a:srgbClr val="FFFFFF"/>
                    </a:solidFill>
                    <a:cs typeface="+mn-cs"/>
                  </a:rPr>
                  <a:t>Language</a:t>
                </a:r>
              </a:p>
              <a:p>
                <a:pPr algn="ctr" eaLnBrk="1" hangingPunct="1"/>
                <a:r>
                  <a:rPr lang="en-US" altLang="en-US" sz="667">
                    <a:solidFill>
                      <a:srgbClr val="FFFFFF"/>
                    </a:solidFill>
                    <a:cs typeface="+mn-cs"/>
                  </a:rPr>
                  <a:t>Classifier</a:t>
                </a:r>
              </a:p>
              <a:p>
                <a:pPr algn="ctr" eaLnBrk="1" hangingPunct="1"/>
                <a:r>
                  <a:rPr lang="en-US" altLang="en-US" sz="667" i="1">
                    <a:solidFill>
                      <a:srgbClr val="FFFFFF"/>
                    </a:solidFill>
                    <a:cs typeface="+mn-cs"/>
                  </a:rPr>
                  <a:t>GA</a:t>
                </a:r>
              </a:p>
            </p:txBody>
          </p:sp>
        </p:grpSp>
        <p:grpSp>
          <p:nvGrpSpPr>
            <p:cNvPr id="9" name="Group 8"/>
            <p:cNvGrpSpPr/>
            <p:nvPr/>
          </p:nvGrpSpPr>
          <p:grpSpPr>
            <a:xfrm>
              <a:off x="1536776" y="2470150"/>
              <a:ext cx="842962" cy="922639"/>
              <a:chOff x="2008188" y="3597275"/>
              <a:chExt cx="842962" cy="922639"/>
            </a:xfrm>
          </p:grpSpPr>
          <p:pic>
            <p:nvPicPr>
              <p:cNvPr id="50188" name="Picture 1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292350" y="3597275"/>
                <a:ext cx="274638"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203" name="Rectangle 33"/>
              <p:cNvSpPr>
                <a:spLocks noChangeArrowheads="1"/>
              </p:cNvSpPr>
              <p:nvPr/>
            </p:nvSpPr>
            <p:spPr bwMode="auto">
              <a:xfrm>
                <a:off x="2008188" y="3916364"/>
                <a:ext cx="842962" cy="6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a:solidFill>
                      <a:srgbClr val="FFFFFF"/>
                    </a:solidFill>
                    <a:cs typeface="+mn-cs"/>
                  </a:rPr>
                  <a:t>Concept</a:t>
                </a:r>
              </a:p>
              <a:p>
                <a:pPr algn="ctr" eaLnBrk="1" hangingPunct="1"/>
                <a:r>
                  <a:rPr lang="en-US" altLang="en-US" sz="667">
                    <a:solidFill>
                      <a:srgbClr val="FFFFFF"/>
                    </a:solidFill>
                    <a:cs typeface="+mn-cs"/>
                  </a:rPr>
                  <a:t>Insights</a:t>
                </a:r>
              </a:p>
              <a:p>
                <a:pPr algn="ctr" eaLnBrk="1" hangingPunct="1"/>
                <a:endParaRPr lang="en-US" altLang="en-US" sz="667">
                  <a:solidFill>
                    <a:srgbClr val="FFFFFF"/>
                  </a:solidFill>
                  <a:cs typeface="+mn-cs"/>
                </a:endParaRPr>
              </a:p>
              <a:p>
                <a:pPr algn="ctr" eaLnBrk="1" hangingPunct="1"/>
                <a:r>
                  <a:rPr lang="en-US" altLang="en-US" sz="667" i="1">
                    <a:solidFill>
                      <a:srgbClr val="FFFFFF"/>
                    </a:solidFill>
                    <a:cs typeface="+mn-cs"/>
                  </a:rPr>
                  <a:t>GA</a:t>
                </a:r>
              </a:p>
            </p:txBody>
          </p:sp>
        </p:grpSp>
        <p:grpSp>
          <p:nvGrpSpPr>
            <p:cNvPr id="11" name="Group 10"/>
            <p:cNvGrpSpPr/>
            <p:nvPr/>
          </p:nvGrpSpPr>
          <p:grpSpPr>
            <a:xfrm>
              <a:off x="313305" y="3513510"/>
              <a:ext cx="842962" cy="1044689"/>
              <a:chOff x="4630738" y="3575050"/>
              <a:chExt cx="842962" cy="1044689"/>
            </a:xfrm>
          </p:grpSpPr>
          <p:pic>
            <p:nvPicPr>
              <p:cNvPr id="50187" name="Picture 1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914900" y="3575050"/>
                <a:ext cx="274638"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204" name="Rectangle 34"/>
              <p:cNvSpPr>
                <a:spLocks noChangeArrowheads="1"/>
              </p:cNvSpPr>
              <p:nvPr/>
            </p:nvSpPr>
            <p:spPr bwMode="auto">
              <a:xfrm>
                <a:off x="4630738" y="3893001"/>
                <a:ext cx="842962" cy="726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dirty="0">
                    <a:solidFill>
                      <a:srgbClr val="FFFFFF"/>
                    </a:solidFill>
                    <a:cs typeface="+mn-cs"/>
                  </a:rPr>
                  <a:t>Concept</a:t>
                </a:r>
              </a:p>
              <a:p>
                <a:pPr algn="ctr" eaLnBrk="1" hangingPunct="1"/>
                <a:r>
                  <a:rPr lang="en-US" altLang="en-US" sz="667" dirty="0">
                    <a:solidFill>
                      <a:srgbClr val="FFFFFF"/>
                    </a:solidFill>
                    <a:cs typeface="+mn-cs"/>
                  </a:rPr>
                  <a:t>Expansion</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Limited Availability</a:t>
                </a:r>
              </a:p>
            </p:txBody>
          </p:sp>
        </p:grpSp>
        <p:grpSp>
          <p:nvGrpSpPr>
            <p:cNvPr id="12" name="Group 11"/>
            <p:cNvGrpSpPr/>
            <p:nvPr/>
          </p:nvGrpSpPr>
          <p:grpSpPr>
            <a:xfrm>
              <a:off x="1524866" y="3512373"/>
              <a:ext cx="842963" cy="922639"/>
              <a:chOff x="4681963" y="3597275"/>
              <a:chExt cx="842963" cy="922639"/>
            </a:xfrm>
          </p:grpSpPr>
          <p:pic>
            <p:nvPicPr>
              <p:cNvPr id="50191" name="Picture 17"/>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966125" y="3597275"/>
                <a:ext cx="274637"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206" name="Rectangle 36"/>
              <p:cNvSpPr>
                <a:spLocks noChangeArrowheads="1"/>
              </p:cNvSpPr>
              <p:nvPr/>
            </p:nvSpPr>
            <p:spPr bwMode="auto">
              <a:xfrm>
                <a:off x="4681963" y="3916365"/>
                <a:ext cx="842963" cy="603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dirty="0">
                    <a:solidFill>
                      <a:srgbClr val="FFFFFF"/>
                    </a:solidFill>
                    <a:cs typeface="+mn-cs"/>
                  </a:rPr>
                  <a:t>Relationship</a:t>
                </a:r>
              </a:p>
              <a:p>
                <a:pPr algn="ctr" eaLnBrk="1" hangingPunct="1"/>
                <a:r>
                  <a:rPr lang="en-US" altLang="en-US" sz="667" dirty="0">
                    <a:solidFill>
                      <a:srgbClr val="FFFFFF"/>
                    </a:solidFill>
                    <a:cs typeface="+mn-cs"/>
                  </a:rPr>
                  <a:t>Extraction</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BETA</a:t>
                </a:r>
              </a:p>
            </p:txBody>
          </p:sp>
        </p:grpSp>
        <p:grpSp>
          <p:nvGrpSpPr>
            <p:cNvPr id="13" name="Group 12"/>
            <p:cNvGrpSpPr/>
            <p:nvPr/>
          </p:nvGrpSpPr>
          <p:grpSpPr>
            <a:xfrm>
              <a:off x="1520825" y="4617047"/>
              <a:ext cx="841375" cy="922639"/>
              <a:chOff x="7213600" y="3597275"/>
              <a:chExt cx="841375" cy="922639"/>
            </a:xfrm>
          </p:grpSpPr>
          <p:pic>
            <p:nvPicPr>
              <p:cNvPr id="50194" name="Picture 20"/>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496175" y="3597275"/>
                <a:ext cx="274638"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207" name="Rectangle 37"/>
              <p:cNvSpPr>
                <a:spLocks noChangeArrowheads="1"/>
              </p:cNvSpPr>
              <p:nvPr/>
            </p:nvSpPr>
            <p:spPr bwMode="auto">
              <a:xfrm>
                <a:off x="7213600" y="3916364"/>
                <a:ext cx="841375" cy="6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a:solidFill>
                      <a:srgbClr val="FFFFFF"/>
                    </a:solidFill>
                    <a:cs typeface="+mn-cs"/>
                  </a:rPr>
                  <a:t>Visual</a:t>
                </a:r>
              </a:p>
              <a:p>
                <a:pPr algn="ctr" eaLnBrk="1" hangingPunct="1"/>
                <a:r>
                  <a:rPr lang="en-US" altLang="en-US" sz="667" dirty="0">
                    <a:solidFill>
                      <a:srgbClr val="FFFFFF"/>
                    </a:solidFill>
                    <a:cs typeface="+mn-cs"/>
                  </a:rPr>
                  <a:t>Recognition</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BETA</a:t>
                </a:r>
              </a:p>
            </p:txBody>
          </p:sp>
        </p:grpSp>
        <p:grpSp>
          <p:nvGrpSpPr>
            <p:cNvPr id="14" name="Group 13"/>
            <p:cNvGrpSpPr/>
            <p:nvPr/>
          </p:nvGrpSpPr>
          <p:grpSpPr>
            <a:xfrm>
              <a:off x="2623127" y="3521506"/>
              <a:ext cx="1096204" cy="920008"/>
              <a:chOff x="-640893" y="4686300"/>
              <a:chExt cx="1096204" cy="920008"/>
            </a:xfrm>
          </p:grpSpPr>
          <p:pic>
            <p:nvPicPr>
              <p:cNvPr id="50193" name="Picture 19"/>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20238" y="4686300"/>
                <a:ext cx="274638" cy="27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208" name="Rectangle 38"/>
              <p:cNvSpPr>
                <a:spLocks noChangeArrowheads="1"/>
              </p:cNvSpPr>
              <p:nvPr/>
            </p:nvSpPr>
            <p:spPr bwMode="auto">
              <a:xfrm>
                <a:off x="-640893" y="5002758"/>
                <a:ext cx="1096204" cy="6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dirty="0">
                    <a:solidFill>
                      <a:srgbClr val="FFFFFF"/>
                    </a:solidFill>
                    <a:cs typeface="+mn-cs"/>
                  </a:rPr>
                  <a:t>Tone</a:t>
                </a:r>
              </a:p>
              <a:p>
                <a:pPr algn="ctr" eaLnBrk="1" hangingPunct="1"/>
                <a:r>
                  <a:rPr lang="en-US" altLang="en-US" sz="667" dirty="0">
                    <a:solidFill>
                      <a:srgbClr val="FFFFFF"/>
                    </a:solidFill>
                    <a:cs typeface="+mn-cs"/>
                  </a:rPr>
                  <a:t>Analyzer</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EXPERIMENTAL</a:t>
                </a:r>
              </a:p>
            </p:txBody>
          </p:sp>
        </p:grpSp>
        <p:grpSp>
          <p:nvGrpSpPr>
            <p:cNvPr id="10" name="Group 9"/>
            <p:cNvGrpSpPr/>
            <p:nvPr/>
          </p:nvGrpSpPr>
          <p:grpSpPr>
            <a:xfrm>
              <a:off x="7656511" y="2470150"/>
              <a:ext cx="1008063" cy="922639"/>
              <a:chOff x="3232150" y="3565525"/>
              <a:chExt cx="1008063" cy="922639"/>
            </a:xfrm>
          </p:grpSpPr>
          <p:pic>
            <p:nvPicPr>
              <p:cNvPr id="50190" name="Picture 1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598863" y="3565525"/>
                <a:ext cx="274637"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209" name="Rectangle 39"/>
              <p:cNvSpPr>
                <a:spLocks noChangeArrowheads="1"/>
              </p:cNvSpPr>
              <p:nvPr/>
            </p:nvSpPr>
            <p:spPr bwMode="auto">
              <a:xfrm>
                <a:off x="3232150" y="3884614"/>
                <a:ext cx="1008063" cy="6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a:solidFill>
                      <a:srgbClr val="FFFFFF"/>
                    </a:solidFill>
                    <a:cs typeface="+mn-cs"/>
                  </a:rPr>
                  <a:t>Retrieve</a:t>
                </a:r>
              </a:p>
              <a:p>
                <a:pPr algn="ctr" eaLnBrk="1" hangingPunct="1"/>
                <a:r>
                  <a:rPr lang="en-US" altLang="en-US" sz="667">
                    <a:solidFill>
                      <a:srgbClr val="FFFFFF"/>
                    </a:solidFill>
                    <a:cs typeface="+mn-cs"/>
                  </a:rPr>
                  <a:t>and Rank</a:t>
                </a:r>
              </a:p>
              <a:p>
                <a:pPr algn="ctr" eaLnBrk="1" hangingPunct="1"/>
                <a:endParaRPr lang="en-US" altLang="en-US" sz="667">
                  <a:solidFill>
                    <a:srgbClr val="FFFFFF"/>
                  </a:solidFill>
                  <a:cs typeface="+mn-cs"/>
                </a:endParaRPr>
              </a:p>
              <a:p>
                <a:pPr algn="ctr" eaLnBrk="1" hangingPunct="1"/>
                <a:r>
                  <a:rPr lang="en-US" altLang="en-US" sz="667" i="1">
                    <a:solidFill>
                      <a:srgbClr val="FFFFFF"/>
                    </a:solidFill>
                    <a:cs typeface="+mn-cs"/>
                  </a:rPr>
                  <a:t>GA</a:t>
                </a:r>
              </a:p>
            </p:txBody>
          </p:sp>
        </p:grpSp>
        <p:grpSp>
          <p:nvGrpSpPr>
            <p:cNvPr id="20" name="Group 19"/>
            <p:cNvGrpSpPr/>
            <p:nvPr/>
          </p:nvGrpSpPr>
          <p:grpSpPr>
            <a:xfrm>
              <a:off x="3888722" y="4624388"/>
              <a:ext cx="1000125" cy="915297"/>
              <a:chOff x="7133431" y="4681855"/>
              <a:chExt cx="1000125" cy="915297"/>
            </a:xfrm>
          </p:grpSpPr>
          <p:pic>
            <p:nvPicPr>
              <p:cNvPr id="19" name="Picture 18"/>
              <p:cNvPicPr>
                <a:picLocks noChangeAspect="1"/>
              </p:cNvPicPr>
              <p:nvPr/>
            </p:nvPicPr>
            <p:blipFill>
              <a:blip r:embed="rId17"/>
              <a:stretch>
                <a:fillRect/>
              </a:stretch>
            </p:blipFill>
            <p:spPr>
              <a:xfrm>
                <a:off x="7496493" y="4681855"/>
                <a:ext cx="274320" cy="274320"/>
              </a:xfrm>
              <a:prstGeom prst="rect">
                <a:avLst/>
              </a:prstGeom>
            </p:spPr>
          </p:pic>
          <p:sp>
            <p:nvSpPr>
              <p:cNvPr id="60" name="Rectangle 49"/>
              <p:cNvSpPr>
                <a:spLocks noChangeArrowheads="1"/>
              </p:cNvSpPr>
              <p:nvPr/>
            </p:nvSpPr>
            <p:spPr bwMode="auto">
              <a:xfrm>
                <a:off x="7133431" y="4993602"/>
                <a:ext cx="1000125" cy="6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dirty="0" err="1">
                    <a:solidFill>
                      <a:srgbClr val="FFFFFF"/>
                    </a:solidFill>
                    <a:cs typeface="+mn-cs"/>
                  </a:rPr>
                  <a:t>AlchemyData</a:t>
                </a:r>
                <a:r>
                  <a:rPr lang="en-US" altLang="en-US" sz="667" dirty="0">
                    <a:solidFill>
                      <a:srgbClr val="FFFFFF"/>
                    </a:solidFill>
                    <a:cs typeface="+mn-cs"/>
                  </a:rPr>
                  <a:t> News</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GA</a:t>
                </a:r>
              </a:p>
            </p:txBody>
          </p:sp>
        </p:grpSp>
        <p:grpSp>
          <p:nvGrpSpPr>
            <p:cNvPr id="23" name="Group 22"/>
            <p:cNvGrpSpPr/>
            <p:nvPr/>
          </p:nvGrpSpPr>
          <p:grpSpPr>
            <a:xfrm>
              <a:off x="314099" y="2470150"/>
              <a:ext cx="841375" cy="922639"/>
              <a:chOff x="8159523" y="2470150"/>
              <a:chExt cx="841375" cy="922639"/>
            </a:xfrm>
          </p:grpSpPr>
          <p:pic>
            <p:nvPicPr>
              <p:cNvPr id="21" name="Picture 20"/>
              <p:cNvPicPr>
                <a:picLocks noChangeAspect="1"/>
              </p:cNvPicPr>
              <p:nvPr/>
            </p:nvPicPr>
            <p:blipFill>
              <a:blip r:embed="rId18"/>
              <a:stretch>
                <a:fillRect/>
              </a:stretch>
            </p:blipFill>
            <p:spPr>
              <a:xfrm>
                <a:off x="8434161" y="2470150"/>
                <a:ext cx="274320" cy="274320"/>
              </a:xfrm>
              <a:prstGeom prst="rect">
                <a:avLst/>
              </a:prstGeom>
            </p:spPr>
          </p:pic>
          <p:sp>
            <p:nvSpPr>
              <p:cNvPr id="63" name="Rectangle 31"/>
              <p:cNvSpPr>
                <a:spLocks noChangeArrowheads="1"/>
              </p:cNvSpPr>
              <p:nvPr/>
            </p:nvSpPr>
            <p:spPr bwMode="auto">
              <a:xfrm>
                <a:off x="8159523" y="2789239"/>
                <a:ext cx="841375" cy="6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dirty="0">
                    <a:solidFill>
                      <a:srgbClr val="FFFFFF"/>
                    </a:solidFill>
                    <a:cs typeface="+mn-cs"/>
                  </a:rPr>
                  <a:t>Alchemy</a:t>
                </a:r>
                <a:br>
                  <a:rPr lang="en-US" altLang="en-US" sz="667" dirty="0">
                    <a:solidFill>
                      <a:srgbClr val="FFFFFF"/>
                    </a:solidFill>
                    <a:cs typeface="+mn-cs"/>
                  </a:rPr>
                </a:br>
                <a:r>
                  <a:rPr lang="en-US" altLang="en-US" sz="667" dirty="0">
                    <a:solidFill>
                      <a:srgbClr val="FFFFFF"/>
                    </a:solidFill>
                    <a:cs typeface="+mn-cs"/>
                  </a:rPr>
                  <a:t>Language</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GA</a:t>
                </a:r>
              </a:p>
            </p:txBody>
          </p:sp>
        </p:grpSp>
        <p:grpSp>
          <p:nvGrpSpPr>
            <p:cNvPr id="24" name="Group 23"/>
            <p:cNvGrpSpPr/>
            <p:nvPr/>
          </p:nvGrpSpPr>
          <p:grpSpPr>
            <a:xfrm>
              <a:off x="314099" y="4618235"/>
              <a:ext cx="841375" cy="921451"/>
              <a:chOff x="8159522" y="3575050"/>
              <a:chExt cx="841375" cy="921451"/>
            </a:xfrm>
          </p:grpSpPr>
          <p:pic>
            <p:nvPicPr>
              <p:cNvPr id="22" name="Picture 21"/>
              <p:cNvPicPr>
                <a:picLocks noChangeAspect="1"/>
              </p:cNvPicPr>
              <p:nvPr/>
            </p:nvPicPr>
            <p:blipFill>
              <a:blip r:embed="rId19"/>
              <a:stretch>
                <a:fillRect/>
              </a:stretch>
            </p:blipFill>
            <p:spPr>
              <a:xfrm>
                <a:off x="8434161" y="3575050"/>
                <a:ext cx="274320" cy="274320"/>
              </a:xfrm>
              <a:prstGeom prst="rect">
                <a:avLst/>
              </a:prstGeom>
            </p:spPr>
          </p:pic>
          <p:sp>
            <p:nvSpPr>
              <p:cNvPr id="66" name="Rectangle 37"/>
              <p:cNvSpPr>
                <a:spLocks noChangeArrowheads="1"/>
              </p:cNvSpPr>
              <p:nvPr/>
            </p:nvSpPr>
            <p:spPr bwMode="auto">
              <a:xfrm>
                <a:off x="8159522" y="3892951"/>
                <a:ext cx="841375" cy="6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dirty="0">
                    <a:solidFill>
                      <a:srgbClr val="FFFFFF"/>
                    </a:solidFill>
                    <a:cs typeface="+mn-cs"/>
                  </a:rPr>
                  <a:t>Alchemy</a:t>
                </a:r>
                <a:br>
                  <a:rPr lang="en-US" altLang="en-US" sz="667" dirty="0">
                    <a:solidFill>
                      <a:srgbClr val="FFFFFF"/>
                    </a:solidFill>
                    <a:cs typeface="+mn-cs"/>
                  </a:rPr>
                </a:br>
                <a:r>
                  <a:rPr lang="en-US" altLang="en-US" sz="667" dirty="0">
                    <a:solidFill>
                      <a:srgbClr val="FFFFFF"/>
                    </a:solidFill>
                    <a:cs typeface="+mn-cs"/>
                  </a:rPr>
                  <a:t>Vision</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GA</a:t>
                </a:r>
              </a:p>
            </p:txBody>
          </p:sp>
        </p:grpSp>
        <p:grpSp>
          <p:nvGrpSpPr>
            <p:cNvPr id="18" name="Group 17"/>
            <p:cNvGrpSpPr/>
            <p:nvPr/>
          </p:nvGrpSpPr>
          <p:grpSpPr>
            <a:xfrm>
              <a:off x="2679345" y="4618409"/>
              <a:ext cx="1062706" cy="921276"/>
              <a:chOff x="2679347" y="4618409"/>
              <a:chExt cx="1062706" cy="921276"/>
            </a:xfrm>
          </p:grpSpPr>
          <p:sp>
            <p:nvSpPr>
              <p:cNvPr id="50216" name="Rectangle 49"/>
              <p:cNvSpPr>
                <a:spLocks noChangeArrowheads="1"/>
              </p:cNvSpPr>
              <p:nvPr/>
            </p:nvSpPr>
            <p:spPr bwMode="auto">
              <a:xfrm>
                <a:off x="2679347" y="4936136"/>
                <a:ext cx="1062706" cy="603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dirty="0">
                    <a:solidFill>
                      <a:srgbClr val="FFFFFF"/>
                    </a:solidFill>
                    <a:cs typeface="+mn-cs"/>
                  </a:rPr>
                  <a:t>Visual </a:t>
                </a:r>
              </a:p>
              <a:p>
                <a:pPr algn="ctr" eaLnBrk="1" hangingPunct="1"/>
                <a:r>
                  <a:rPr lang="en-US" altLang="en-US" sz="667" dirty="0">
                    <a:solidFill>
                      <a:srgbClr val="FFFFFF"/>
                    </a:solidFill>
                    <a:cs typeface="+mn-cs"/>
                  </a:rPr>
                  <a:t>Insights</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EXPERIMENTAL</a:t>
                </a:r>
              </a:p>
            </p:txBody>
          </p:sp>
          <p:pic>
            <p:nvPicPr>
              <p:cNvPr id="17" name="Picture 16"/>
              <p:cNvPicPr>
                <a:picLocks noChangeAspect="1"/>
              </p:cNvPicPr>
              <p:nvPr/>
            </p:nvPicPr>
            <p:blipFill>
              <a:blip r:embed="rId20"/>
              <a:stretch>
                <a:fillRect/>
              </a:stretch>
            </p:blipFill>
            <p:spPr>
              <a:xfrm>
                <a:off x="3042251" y="4618409"/>
                <a:ext cx="274320" cy="274320"/>
              </a:xfrm>
              <a:prstGeom prst="rect">
                <a:avLst/>
              </a:prstGeom>
            </p:spPr>
          </p:pic>
        </p:grpSp>
        <p:grpSp>
          <p:nvGrpSpPr>
            <p:cNvPr id="26" name="Group 25"/>
            <p:cNvGrpSpPr/>
            <p:nvPr/>
          </p:nvGrpSpPr>
          <p:grpSpPr>
            <a:xfrm>
              <a:off x="3881062" y="3509756"/>
              <a:ext cx="1083914" cy="915296"/>
              <a:chOff x="3881062" y="3509756"/>
              <a:chExt cx="1083914" cy="915296"/>
            </a:xfrm>
          </p:grpSpPr>
          <p:sp>
            <p:nvSpPr>
              <p:cNvPr id="50215" name="Rectangle 48"/>
              <p:cNvSpPr>
                <a:spLocks noChangeArrowheads="1"/>
              </p:cNvSpPr>
              <p:nvPr/>
            </p:nvSpPr>
            <p:spPr bwMode="auto">
              <a:xfrm>
                <a:off x="3881062" y="3821503"/>
                <a:ext cx="1083914" cy="603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128"/>
                  </a:defRPr>
                </a:lvl1pPr>
                <a:lvl2pPr marL="742950" indent="-285750" eaLnBrk="0" hangingPunct="0">
                  <a:defRPr sz="2400">
                    <a:solidFill>
                      <a:schemeClr val="tx1"/>
                    </a:solidFill>
                    <a:latin typeface="Arial" charset="0"/>
                    <a:ea typeface="ヒラギノ角ゴ Pro W3" charset="-128"/>
                  </a:defRPr>
                </a:lvl2pPr>
                <a:lvl3pPr marL="1143000" indent="-228600" eaLnBrk="0" hangingPunct="0">
                  <a:defRPr sz="2400">
                    <a:solidFill>
                      <a:schemeClr val="tx1"/>
                    </a:solidFill>
                    <a:latin typeface="Arial" charset="0"/>
                    <a:ea typeface="ヒラギノ角ゴ Pro W3" charset="-128"/>
                  </a:defRPr>
                </a:lvl3pPr>
                <a:lvl4pPr marL="1600200" indent="-228600" eaLnBrk="0" hangingPunct="0">
                  <a:defRPr sz="2400">
                    <a:solidFill>
                      <a:schemeClr val="tx1"/>
                    </a:solidFill>
                    <a:latin typeface="Arial" charset="0"/>
                    <a:ea typeface="ヒラギノ角ゴ Pro W3" charset="-128"/>
                  </a:defRPr>
                </a:lvl4pPr>
                <a:lvl5pPr marL="2057400" indent="-228600" eaLnBrk="0" hangingPunct="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algn="ctr" eaLnBrk="1" hangingPunct="1"/>
                <a:r>
                  <a:rPr lang="en-US" altLang="en-US" sz="667" dirty="0">
                    <a:solidFill>
                      <a:srgbClr val="FFFFFF"/>
                    </a:solidFill>
                    <a:cs typeface="+mn-cs"/>
                  </a:rPr>
                  <a:t>Document Conversion</a:t>
                </a:r>
              </a:p>
              <a:p>
                <a:pPr algn="ctr" eaLnBrk="1" hangingPunct="1"/>
                <a:endParaRPr lang="en-US" altLang="en-US" sz="667" dirty="0">
                  <a:solidFill>
                    <a:srgbClr val="FFFFFF"/>
                  </a:solidFill>
                  <a:cs typeface="+mn-cs"/>
                </a:endParaRPr>
              </a:p>
              <a:p>
                <a:pPr algn="ctr" eaLnBrk="1" hangingPunct="1"/>
                <a:r>
                  <a:rPr lang="en-US" altLang="en-US" sz="667" i="1" dirty="0">
                    <a:solidFill>
                      <a:srgbClr val="FFFFFF"/>
                    </a:solidFill>
                    <a:cs typeface="+mn-cs"/>
                  </a:rPr>
                  <a:t>EXPERIMENTAL</a:t>
                </a:r>
              </a:p>
            </p:txBody>
          </p:sp>
          <p:pic>
            <p:nvPicPr>
              <p:cNvPr id="25" name="Picture 24"/>
              <p:cNvPicPr>
                <a:picLocks noChangeAspect="1"/>
              </p:cNvPicPr>
              <p:nvPr/>
            </p:nvPicPr>
            <p:blipFill>
              <a:blip r:embed="rId21"/>
              <a:stretch>
                <a:fillRect/>
              </a:stretch>
            </p:blipFill>
            <p:spPr>
              <a:xfrm>
                <a:off x="4270183" y="3509756"/>
                <a:ext cx="274320" cy="274320"/>
              </a:xfrm>
              <a:prstGeom prst="rect">
                <a:avLst/>
              </a:prstGeom>
            </p:spPr>
          </p:pic>
        </p:grpSp>
      </p:grpSp>
    </p:spTree>
    <p:extLst>
      <p:ext uri="{BB962C8B-B14F-4D97-AF65-F5344CB8AC3E}">
        <p14:creationId xmlns:p14="http://schemas.microsoft.com/office/powerpoint/2010/main" val="2675189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can </a:t>
            </a:r>
            <a:r>
              <a:rPr lang="en-US" dirty="0" err="1"/>
              <a:t>AlchemyLanguage</a:t>
            </a:r>
            <a:r>
              <a:rPr lang="en-US" dirty="0"/>
              <a:t> extract from unstructured data (text)?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894" y="2133600"/>
            <a:ext cx="6288211" cy="4153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353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2057400"/>
            <a:ext cx="8623300" cy="4800600"/>
          </a:xfrm>
        </p:spPr>
        <p:txBody>
          <a:bodyPr>
            <a:normAutofit/>
          </a:bodyPr>
          <a:lstStyle/>
          <a:p>
            <a:pPr marL="457200" indent="-457200"/>
            <a:endParaRPr lang="en-GB" b="1" dirty="0"/>
          </a:p>
          <a:p>
            <a:pPr indent="0">
              <a:buNone/>
            </a:pPr>
            <a:r>
              <a:rPr lang="en-GB" b="1" dirty="0"/>
              <a:t>Examples:</a:t>
            </a:r>
          </a:p>
          <a:p>
            <a:pPr marL="1028700" lvl="1"/>
            <a:r>
              <a:rPr lang="en-GB" sz="1800" b="1" i="1" dirty="0">
                <a:solidFill>
                  <a:schemeClr val="tx1"/>
                </a:solidFill>
              </a:rPr>
              <a:t>President Obama</a:t>
            </a:r>
            <a:r>
              <a:rPr lang="en-GB" sz="1800" i="1" dirty="0">
                <a:solidFill>
                  <a:schemeClr val="tx1"/>
                </a:solidFill>
              </a:rPr>
              <a:t> works at the </a:t>
            </a:r>
            <a:r>
              <a:rPr lang="en-GB" sz="1800" b="1" i="1" dirty="0">
                <a:solidFill>
                  <a:schemeClr val="tx1"/>
                </a:solidFill>
              </a:rPr>
              <a:t>White House</a:t>
            </a:r>
            <a:r>
              <a:rPr lang="en-GB" sz="1800" i="1" dirty="0">
                <a:solidFill>
                  <a:schemeClr val="tx1"/>
                </a:solidFill>
              </a:rPr>
              <a:t>. </a:t>
            </a:r>
            <a:r>
              <a:rPr lang="en-GB" sz="1800" dirty="0">
                <a:solidFill>
                  <a:schemeClr val="tx1"/>
                </a:solidFill>
                <a:hlinkClick r:id="rId2"/>
              </a:rPr>
              <a:t>View Results</a:t>
            </a:r>
            <a:endParaRPr lang="en-GB" sz="1800" b="1" u="sng" dirty="0">
              <a:solidFill>
                <a:schemeClr val="tx1"/>
              </a:solidFill>
            </a:endParaRPr>
          </a:p>
          <a:p>
            <a:pPr marL="1028700" lvl="1"/>
            <a:r>
              <a:rPr lang="en-GB" sz="1800" b="1" i="1" dirty="0">
                <a:solidFill>
                  <a:schemeClr val="tx1"/>
                </a:solidFill>
              </a:rPr>
              <a:t>Zach Walchuk</a:t>
            </a:r>
            <a:r>
              <a:rPr lang="en-GB" sz="1800" i="1" dirty="0">
                <a:solidFill>
                  <a:schemeClr val="tx1"/>
                </a:solidFill>
              </a:rPr>
              <a:t> was born in </a:t>
            </a:r>
            <a:r>
              <a:rPr lang="en-GB" sz="1800" b="1" i="1" dirty="0">
                <a:solidFill>
                  <a:schemeClr val="tx1"/>
                </a:solidFill>
              </a:rPr>
              <a:t>Mankato, MN </a:t>
            </a:r>
            <a:r>
              <a:rPr lang="en-GB" sz="1800" i="1" dirty="0">
                <a:solidFill>
                  <a:schemeClr val="tx1"/>
                </a:solidFill>
              </a:rPr>
              <a:t>and lives in the white house down the street. </a:t>
            </a:r>
            <a:r>
              <a:rPr lang="en-GB" sz="1800" dirty="0">
                <a:solidFill>
                  <a:schemeClr val="tx1"/>
                </a:solidFill>
                <a:hlinkClick r:id="rId3"/>
              </a:rPr>
              <a:t>View Results</a:t>
            </a:r>
            <a:endParaRPr lang="en-GB" sz="1800" dirty="0">
              <a:solidFill>
                <a:schemeClr val="tx1"/>
              </a:solidFill>
            </a:endParaRPr>
          </a:p>
          <a:p>
            <a:pPr indent="0">
              <a:buNone/>
            </a:pPr>
            <a:endParaRPr lang="en-GB" sz="2800" dirty="0"/>
          </a:p>
          <a:p>
            <a:pPr indent="0">
              <a:buNone/>
            </a:pPr>
            <a:endParaRPr lang="en-GB" sz="2800" dirty="0"/>
          </a:p>
        </p:txBody>
      </p:sp>
      <p:sp>
        <p:nvSpPr>
          <p:cNvPr id="3" name="Subtitle 2"/>
          <p:cNvSpPr>
            <a:spLocks noGrp="1"/>
          </p:cNvSpPr>
          <p:nvPr>
            <p:ph type="subTitle" idx="1"/>
          </p:nvPr>
        </p:nvSpPr>
        <p:spPr>
          <a:xfrm>
            <a:off x="342900" y="1676400"/>
            <a:ext cx="5943604" cy="615553"/>
          </a:xfrm>
        </p:spPr>
        <p:txBody>
          <a:bodyPr/>
          <a:lstStyle/>
          <a:p>
            <a:r>
              <a:rPr lang="en-US" sz="2000" i="1" dirty="0">
                <a:solidFill>
                  <a:srgbClr val="1178B6"/>
                </a:solidFill>
              </a:rPr>
              <a:t>Extract people, places, organizations, etc. from blogs, news articles and other text.</a:t>
            </a:r>
          </a:p>
        </p:txBody>
      </p:sp>
      <p:pic>
        <p:nvPicPr>
          <p:cNvPr id="8" name="Picture 7" descr="Screen Shot 2015-02-05 at 10.06.07 AM.png"/>
          <p:cNvPicPr>
            <a:picLocks noChangeAspect="1"/>
          </p:cNvPicPr>
          <p:nvPr/>
        </p:nvPicPr>
        <p:blipFill rotWithShape="1">
          <a:blip r:embed="rId4" cstate="print">
            <a:extLst>
              <a:ext uri="{28A0092B-C50C-407E-A947-70E740481C1C}">
                <a14:useLocalDpi xmlns:a14="http://schemas.microsoft.com/office/drawing/2010/main" val="0"/>
              </a:ext>
            </a:extLst>
          </a:blip>
          <a:srcRect r="20252"/>
          <a:stretch/>
        </p:blipFill>
        <p:spPr>
          <a:xfrm>
            <a:off x="2749507" y="3886200"/>
            <a:ext cx="3506517" cy="2625674"/>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327596" y="5544484"/>
            <a:ext cx="1528054" cy="369332"/>
          </a:xfrm>
          <a:prstGeom prst="rect">
            <a:avLst/>
          </a:prstGeom>
          <a:noFill/>
        </p:spPr>
        <p:txBody>
          <a:bodyPr wrap="square" rtlCol="0">
            <a:spAutoFit/>
          </a:bodyPr>
          <a:lstStyle/>
          <a:p>
            <a:pPr marL="0" lvl="1"/>
            <a:r>
              <a:rPr lang="cs-CZ" dirty="0">
                <a:hlinkClick r:id="rId5"/>
              </a:rPr>
              <a:t>View Results</a:t>
            </a:r>
            <a:endParaRPr lang="cs-CZ" dirty="0"/>
          </a:p>
        </p:txBody>
      </p:sp>
      <p:sp>
        <p:nvSpPr>
          <p:cNvPr id="13" name="Rectangle 2"/>
          <p:cNvSpPr txBox="1">
            <a:spLocks noChangeArrowheads="1"/>
          </p:cNvSpPr>
          <p:nvPr/>
        </p:nvSpPr>
        <p:spPr>
          <a:xfrm>
            <a:off x="342900" y="1008167"/>
            <a:ext cx="8229600" cy="606883"/>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dirty="0">
                <a:latin typeface="Helvetica Neue" charset="0"/>
                <a:cs typeface="Helvetica Neue" charset="0"/>
                <a:sym typeface="Helvetica Neue" charset="0"/>
              </a:rPr>
              <a:t>Named </a:t>
            </a:r>
            <a:r>
              <a:rPr lang="en-US" b="1" dirty="0">
                <a:solidFill>
                  <a:srgbClr val="1178B6"/>
                </a:solidFill>
                <a:latin typeface="Helvetica Neue" charset="0"/>
                <a:cs typeface="Helvetica Neue" charset="0"/>
                <a:sym typeface="Helvetica Neue" charset="0"/>
              </a:rPr>
              <a:t>Entity Extraction</a:t>
            </a:r>
            <a:endParaRPr lang="en-US" sz="1800" b="1" dirty="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10162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1752600"/>
            <a:ext cx="8623300" cy="4882494"/>
          </a:xfrm>
        </p:spPr>
        <p:txBody>
          <a:bodyPr>
            <a:normAutofit/>
          </a:bodyPr>
          <a:lstStyle/>
          <a:p>
            <a:pPr indent="0" defTabSz="914400" fontAlgn="base">
              <a:spcBef>
                <a:spcPct val="0"/>
              </a:spcBef>
              <a:spcAft>
                <a:spcPct val="0"/>
              </a:spcAft>
              <a:buNone/>
              <a:defRPr/>
            </a:pPr>
            <a:r>
              <a:rPr lang="en-GB" b="1" dirty="0"/>
              <a:t>Examples:</a:t>
            </a:r>
          </a:p>
          <a:p>
            <a:pPr marL="1028700" lvl="1"/>
            <a:r>
              <a:rPr lang="en-GB" sz="1800" i="1" dirty="0">
                <a:solidFill>
                  <a:schemeClr val="tx1"/>
                </a:solidFill>
              </a:rPr>
              <a:t>The New England Patriots raised the Lombardi </a:t>
            </a:r>
            <a:br>
              <a:rPr lang="en-GB" sz="1800" i="1" dirty="0">
                <a:solidFill>
                  <a:schemeClr val="tx1"/>
                </a:solidFill>
              </a:rPr>
            </a:br>
            <a:r>
              <a:rPr lang="en-GB" sz="1800" i="1" dirty="0">
                <a:solidFill>
                  <a:schemeClr val="tx1"/>
                </a:solidFill>
              </a:rPr>
              <a:t>Trophy over the city of Boston on Wednesday. </a:t>
            </a:r>
            <a:r>
              <a:rPr lang="en-GB" sz="1800" dirty="0">
                <a:solidFill>
                  <a:schemeClr val="tx1"/>
                </a:solidFill>
                <a:hlinkClick r:id="rId2"/>
              </a:rPr>
              <a:t>View Results</a:t>
            </a:r>
            <a:endParaRPr lang="en-GB" sz="1800" b="1" dirty="0">
              <a:solidFill>
                <a:schemeClr val="tx1"/>
              </a:solidFill>
            </a:endParaRPr>
          </a:p>
          <a:p>
            <a:pPr marL="1200150" lvl="2" indent="0">
              <a:buNone/>
            </a:pPr>
            <a:endParaRPr lang="en-GB" sz="1400" dirty="0"/>
          </a:p>
          <a:p>
            <a:pPr indent="0">
              <a:buNone/>
            </a:pPr>
            <a:endParaRPr lang="en-GB" sz="2800" dirty="0"/>
          </a:p>
        </p:txBody>
      </p:sp>
      <p:sp>
        <p:nvSpPr>
          <p:cNvPr id="3" name="Subtitle 2"/>
          <p:cNvSpPr>
            <a:spLocks noGrp="1"/>
          </p:cNvSpPr>
          <p:nvPr>
            <p:ph type="subTitle" idx="1"/>
          </p:nvPr>
        </p:nvSpPr>
        <p:spPr>
          <a:xfrm>
            <a:off x="342900" y="1362929"/>
            <a:ext cx="8712015" cy="307777"/>
          </a:xfrm>
        </p:spPr>
        <p:txBody>
          <a:bodyPr/>
          <a:lstStyle/>
          <a:p>
            <a:r>
              <a:rPr lang="en-US" sz="2000" i="1" dirty="0">
                <a:solidFill>
                  <a:srgbClr val="1363A7"/>
                </a:solidFill>
              </a:rPr>
              <a:t>Extract topic keywords, with higher level abstractions via Knowledge Graph.</a:t>
            </a:r>
          </a:p>
        </p:txBody>
      </p:sp>
      <p:grpSp>
        <p:nvGrpSpPr>
          <p:cNvPr id="9" name="Group 8"/>
          <p:cNvGrpSpPr/>
          <p:nvPr/>
        </p:nvGrpSpPr>
        <p:grpSpPr>
          <a:xfrm>
            <a:off x="845677" y="2857206"/>
            <a:ext cx="3796531" cy="3440992"/>
            <a:chOff x="603248" y="2631652"/>
            <a:chExt cx="3892227" cy="2990149"/>
          </a:xfrm>
        </p:grpSpPr>
        <p:sp>
          <p:nvSpPr>
            <p:cNvPr id="8" name="Right Triangle 7"/>
            <p:cNvSpPr/>
            <p:nvPr/>
          </p:nvSpPr>
          <p:spPr>
            <a:xfrm rot="5400000">
              <a:off x="549112" y="2685788"/>
              <a:ext cx="2867493" cy="2759221"/>
            </a:xfrm>
            <a:prstGeom prst="rtTriangle">
              <a:avLst/>
            </a:prstGeom>
            <a:solidFill>
              <a:srgbClr val="1178B6"/>
            </a:solidFill>
            <a:ln>
              <a:solidFill>
                <a:srgbClr val="1178B6"/>
              </a:solidFill>
            </a:ln>
            <a:scene3d>
              <a:camera prst="orthographicFront"/>
              <a:lightRig rig="threePt" dir="t"/>
            </a:scene3d>
            <a:sp3d>
              <a:bevelT w="381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6" name="Picture 5" descr="Screen Shot 2015-02-05 at 11.55.09 AM.png"/>
            <p:cNvPicPr>
              <a:picLocks noChangeAspect="1"/>
            </p:cNvPicPr>
            <p:nvPr/>
          </p:nvPicPr>
          <p:blipFill rotWithShape="1">
            <a:blip r:embed="rId3">
              <a:extLst>
                <a:ext uri="{28A0092B-C50C-407E-A947-70E740481C1C}">
                  <a14:useLocalDpi xmlns:a14="http://schemas.microsoft.com/office/drawing/2010/main" val="0"/>
                </a:ext>
              </a:extLst>
            </a:blip>
            <a:srcRect b="12906"/>
            <a:stretch/>
          </p:blipFill>
          <p:spPr>
            <a:xfrm>
              <a:off x="676148" y="2704045"/>
              <a:ext cx="3819327" cy="2917756"/>
            </a:xfrm>
            <a:prstGeom prst="rect">
              <a:avLst/>
            </a:prstGeom>
            <a:ln>
              <a:noFill/>
            </a:ln>
            <a:effectLst>
              <a:outerShdw blurRad="292100" dist="139700" dir="2700000" algn="tl" rotWithShape="0">
                <a:srgbClr val="333333">
                  <a:alpha val="65000"/>
                </a:srgbClr>
              </a:outerShdw>
            </a:effectLst>
          </p:spPr>
        </p:pic>
      </p:grpSp>
      <p:sp>
        <p:nvSpPr>
          <p:cNvPr id="7" name="TextBox 6"/>
          <p:cNvSpPr txBox="1"/>
          <p:nvPr/>
        </p:nvSpPr>
        <p:spPr>
          <a:xfrm>
            <a:off x="3869002" y="5407246"/>
            <a:ext cx="3234550" cy="369332"/>
          </a:xfrm>
          <a:prstGeom prst="rect">
            <a:avLst/>
          </a:prstGeom>
          <a:noFill/>
        </p:spPr>
        <p:txBody>
          <a:bodyPr wrap="square" rtlCol="0">
            <a:spAutoFit/>
          </a:bodyPr>
          <a:lstStyle/>
          <a:p>
            <a:pPr marL="1028700" lvl="1"/>
            <a:r>
              <a:rPr lang="cs-CZ" dirty="0">
                <a:hlinkClick r:id="rId4"/>
              </a:rPr>
              <a:t>View Results</a:t>
            </a:r>
            <a:endParaRPr lang="cs-CZ" b="1" dirty="0"/>
          </a:p>
        </p:txBody>
      </p:sp>
      <p:sp>
        <p:nvSpPr>
          <p:cNvPr id="10" name="Rounded Rectangular Callout 9"/>
          <p:cNvSpPr/>
          <p:nvPr/>
        </p:nvSpPr>
        <p:spPr>
          <a:xfrm>
            <a:off x="6193578" y="2857206"/>
            <a:ext cx="2605941" cy="1567858"/>
          </a:xfrm>
          <a:prstGeom prst="wedgeRoundRectCallout">
            <a:avLst>
              <a:gd name="adj1" fmla="val -17829"/>
              <a:gd name="adj2" fmla="val 39286"/>
              <a:gd name="adj3" fmla="val 16667"/>
            </a:avLst>
          </a:prstGeom>
          <a:solidFill>
            <a:srgbClr val="1363A7"/>
          </a:solidFill>
          <a:ln w="12700" cmpd="sng">
            <a:solidFill>
              <a:schemeClr val="bg1"/>
            </a:solidFill>
          </a:ln>
          <a:scene3d>
            <a:camera prst="orthographicFront"/>
            <a:lightRig rig="threePt" dir="t"/>
          </a:scene3d>
          <a:sp3d>
            <a:bevelT w="38100" h="381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Keyword extraction is like making a “word cloud” of important words in your document.</a:t>
            </a:r>
          </a:p>
        </p:txBody>
      </p:sp>
      <p:sp>
        <p:nvSpPr>
          <p:cNvPr id="15" name="Rectangle 2"/>
          <p:cNvSpPr txBox="1">
            <a:spLocks noChangeArrowheads="1"/>
          </p:cNvSpPr>
          <p:nvPr/>
        </p:nvSpPr>
        <p:spPr>
          <a:xfrm>
            <a:off x="282330" y="784091"/>
            <a:ext cx="8229600" cy="606883"/>
          </a:xfrm>
          <a:prstGeom prst="rect">
            <a:avLst/>
          </a:prstGeom>
        </p:spPr>
        <p:txBody>
          <a:bodyPr vert="horz" lIns="0" tIns="0" rIns="0" bIns="0" rtlCol="0" anchor="ctr">
            <a:noAutofit/>
          </a:bodyPr>
          <a:lstStyle>
            <a:lvl1pPr algn="l" defTabSz="457200" rtl="0" eaLnBrk="1" latinLnBrk="0" hangingPunct="1">
              <a:spcBef>
                <a:spcPct val="0"/>
              </a:spcBef>
              <a:buNone/>
              <a:defRPr sz="3800" kern="1200">
                <a:solidFill>
                  <a:schemeClr val="tx1"/>
                </a:solidFill>
                <a:latin typeface="Helvetica Neue"/>
                <a:ea typeface="+mj-ea"/>
                <a:cs typeface="Helvetica Neue"/>
              </a:defRPr>
            </a:lvl1pPr>
          </a:lstStyle>
          <a:p>
            <a:pPr>
              <a:defRPr/>
            </a:pPr>
            <a:r>
              <a:rPr lang="en-US" b="1" dirty="0">
                <a:solidFill>
                  <a:srgbClr val="1178B6"/>
                </a:solidFill>
                <a:latin typeface="Helvetica Neue" charset="0"/>
                <a:cs typeface="Helvetica Neue" charset="0"/>
                <a:sym typeface="Helvetica Neue" charset="0"/>
              </a:rPr>
              <a:t>Keyword </a:t>
            </a:r>
            <a:r>
              <a:rPr lang="en-US" dirty="0">
                <a:latin typeface="Helvetica Neue" charset="0"/>
                <a:cs typeface="Helvetica Neue" charset="0"/>
                <a:sym typeface="Helvetica Neue" charset="0"/>
              </a:rPr>
              <a:t>Extraction</a:t>
            </a:r>
            <a:endParaRPr lang="en-US" sz="1800" b="1" dirty="0">
              <a:solidFill>
                <a:srgbClr val="1178B6"/>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4266747329"/>
      </p:ext>
    </p:extLst>
  </p:cSld>
  <p:clrMapOvr>
    <a:masterClrMapping/>
  </p:clrMapOvr>
</p:sld>
</file>

<file path=ppt/theme/theme1.xml><?xml version="1.0" encoding="utf-8"?>
<a:theme xmlns:a="http://schemas.openxmlformats.org/drawingml/2006/main" name="Default Design">
  <a:themeElements>
    <a:clrScheme name="IBM_Watson 1">
      <a:dk1>
        <a:srgbClr val="EBEBED"/>
      </a:dk1>
      <a:lt1>
        <a:srgbClr val="FFFFFF"/>
      </a:lt1>
      <a:dk2>
        <a:srgbClr val="001934"/>
      </a:dk2>
      <a:lt2>
        <a:srgbClr val="FFFFFF"/>
      </a:lt2>
      <a:accent1>
        <a:srgbClr val="8CC63F"/>
      </a:accent1>
      <a:accent2>
        <a:srgbClr val="17AF4B"/>
      </a:accent2>
      <a:accent3>
        <a:srgbClr val="F19027"/>
      </a:accent3>
      <a:accent4>
        <a:srgbClr val="00B2EF"/>
      </a:accent4>
      <a:accent5>
        <a:srgbClr val="004266"/>
      </a:accent5>
      <a:accent6>
        <a:srgbClr val="83D1F5"/>
      </a:accent6>
      <a:hlink>
        <a:srgbClr val="00B2F2"/>
      </a:hlink>
      <a:folHlink>
        <a:srgbClr val="004069"/>
      </a:folHlink>
    </a:clrScheme>
    <a:fontScheme name="Default Desig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001230"/>
        </a:lt1>
        <a:dk2>
          <a:srgbClr val="000000"/>
        </a:dk2>
        <a:lt2>
          <a:srgbClr val="EBEBED"/>
        </a:lt2>
        <a:accent1>
          <a:srgbClr val="00B2F2"/>
        </a:accent1>
        <a:accent2>
          <a:srgbClr val="004069"/>
        </a:accent2>
        <a:accent3>
          <a:srgbClr val="AAAAAD"/>
        </a:accent3>
        <a:accent4>
          <a:srgbClr val="000000"/>
        </a:accent4>
        <a:accent5>
          <a:srgbClr val="AAD5F7"/>
        </a:accent5>
        <a:accent6>
          <a:srgbClr val="00395E"/>
        </a:accent6>
        <a:hlink>
          <a:srgbClr val="6BC72B"/>
        </a:hlink>
        <a:folHlink>
          <a:srgbClr val="00B040"/>
        </a:folHlink>
      </a:clrScheme>
      <a:clrMap bg1="lt1" tx1="dk1" bg2="lt2" tx2="dk2" accent1="accent1" accent2="accent2" accent3="accent3" accent4="accent4" accent5="accent5" accent6="accent6" hlink="hlink" folHlink="folHlink"/>
    </a:extraClrScheme>
    <a:extraClrScheme>
      <a:clrScheme name="Default Design 14">
        <a:dk1>
          <a:srgbClr val="EBEBED"/>
        </a:dk1>
        <a:lt1>
          <a:srgbClr val="FFFFFF"/>
        </a:lt1>
        <a:dk2>
          <a:srgbClr val="001230"/>
        </a:dk2>
        <a:lt2>
          <a:srgbClr val="FFFFFF"/>
        </a:lt2>
        <a:accent1>
          <a:srgbClr val="00B2F2"/>
        </a:accent1>
        <a:accent2>
          <a:srgbClr val="004069"/>
        </a:accent2>
        <a:accent3>
          <a:srgbClr val="AAAAAD"/>
        </a:accent3>
        <a:accent4>
          <a:srgbClr val="DADADA"/>
        </a:accent4>
        <a:accent5>
          <a:srgbClr val="AAD5F7"/>
        </a:accent5>
        <a:accent6>
          <a:srgbClr val="00395E"/>
        </a:accent6>
        <a:hlink>
          <a:srgbClr val="6BC72B"/>
        </a:hlink>
        <a:folHlink>
          <a:srgbClr val="00B04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ustom Desig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efault Design">
  <a:themeElements>
    <a:clrScheme name="IBM_Watson 1">
      <a:dk1>
        <a:srgbClr val="EBEBED"/>
      </a:dk1>
      <a:lt1>
        <a:srgbClr val="FFFFFF"/>
      </a:lt1>
      <a:dk2>
        <a:srgbClr val="001934"/>
      </a:dk2>
      <a:lt2>
        <a:srgbClr val="FFFFFF"/>
      </a:lt2>
      <a:accent1>
        <a:srgbClr val="8CC63F"/>
      </a:accent1>
      <a:accent2>
        <a:srgbClr val="17AF4B"/>
      </a:accent2>
      <a:accent3>
        <a:srgbClr val="F19027"/>
      </a:accent3>
      <a:accent4>
        <a:srgbClr val="00B2EF"/>
      </a:accent4>
      <a:accent5>
        <a:srgbClr val="004266"/>
      </a:accent5>
      <a:accent6>
        <a:srgbClr val="83D1F5"/>
      </a:accent6>
      <a:hlink>
        <a:srgbClr val="00B2F2"/>
      </a:hlink>
      <a:folHlink>
        <a:srgbClr val="004069"/>
      </a:folHlink>
    </a:clrScheme>
    <a:fontScheme name="Default Desig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001230"/>
        </a:lt1>
        <a:dk2>
          <a:srgbClr val="000000"/>
        </a:dk2>
        <a:lt2>
          <a:srgbClr val="EBEBED"/>
        </a:lt2>
        <a:accent1>
          <a:srgbClr val="00B2F2"/>
        </a:accent1>
        <a:accent2>
          <a:srgbClr val="004069"/>
        </a:accent2>
        <a:accent3>
          <a:srgbClr val="AAAAAD"/>
        </a:accent3>
        <a:accent4>
          <a:srgbClr val="000000"/>
        </a:accent4>
        <a:accent5>
          <a:srgbClr val="AAD5F7"/>
        </a:accent5>
        <a:accent6>
          <a:srgbClr val="00395E"/>
        </a:accent6>
        <a:hlink>
          <a:srgbClr val="6BC72B"/>
        </a:hlink>
        <a:folHlink>
          <a:srgbClr val="00B040"/>
        </a:folHlink>
      </a:clrScheme>
      <a:clrMap bg1="lt1" tx1="dk1" bg2="lt2" tx2="dk2" accent1="accent1" accent2="accent2" accent3="accent3" accent4="accent4" accent5="accent5" accent6="accent6" hlink="hlink" folHlink="folHlink"/>
    </a:extraClrScheme>
    <a:extraClrScheme>
      <a:clrScheme name="Default Design 14">
        <a:dk1>
          <a:srgbClr val="EBEBED"/>
        </a:dk1>
        <a:lt1>
          <a:srgbClr val="FFFFFF"/>
        </a:lt1>
        <a:dk2>
          <a:srgbClr val="001230"/>
        </a:dk2>
        <a:lt2>
          <a:srgbClr val="FFFFFF"/>
        </a:lt2>
        <a:accent1>
          <a:srgbClr val="00B2F2"/>
        </a:accent1>
        <a:accent2>
          <a:srgbClr val="004069"/>
        </a:accent2>
        <a:accent3>
          <a:srgbClr val="AAAAAD"/>
        </a:accent3>
        <a:accent4>
          <a:srgbClr val="DADADA"/>
        </a:accent4>
        <a:accent5>
          <a:srgbClr val="AAD5F7"/>
        </a:accent5>
        <a:accent6>
          <a:srgbClr val="00395E"/>
        </a:accent6>
        <a:hlink>
          <a:srgbClr val="6BC72B"/>
        </a:hlink>
        <a:folHlink>
          <a:srgbClr val="00B04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41222</TotalTime>
  <Words>4646</Words>
  <Application>Microsoft Office PowerPoint</Application>
  <PresentationFormat>On-screen Show (4:3)</PresentationFormat>
  <Paragraphs>817</Paragraphs>
  <Slides>52</Slides>
  <Notes>23</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52</vt:i4>
      </vt:variant>
    </vt:vector>
  </HeadingPairs>
  <TitlesOfParts>
    <vt:vector size="70" baseType="lpstr">
      <vt:lpstr>MS PGothic</vt:lpstr>
      <vt:lpstr>MS PGothic</vt:lpstr>
      <vt:lpstr>Arial</vt:lpstr>
      <vt:lpstr>Avenir Book</vt:lpstr>
      <vt:lpstr>Calibri</vt:lpstr>
      <vt:lpstr>Franklin Gothic Medium</vt:lpstr>
      <vt:lpstr>Helvetica</vt:lpstr>
      <vt:lpstr>Helvetica Light</vt:lpstr>
      <vt:lpstr>Helvetica Neue</vt:lpstr>
      <vt:lpstr>Helvetica Neue Light</vt:lpstr>
      <vt:lpstr>Helvetica Neue Thin</vt:lpstr>
      <vt:lpstr>HelvNeue Light for IBM</vt:lpstr>
      <vt:lpstr>Wingdings</vt:lpstr>
      <vt:lpstr>ヒラギノ角ゴ Pro W3</vt:lpstr>
      <vt:lpstr>Default Design</vt:lpstr>
      <vt:lpstr>Custom Design</vt:lpstr>
      <vt:lpstr>1_Custom Design</vt:lpstr>
      <vt:lpstr>1_Default Design</vt:lpstr>
      <vt:lpstr>Watson &amp; R</vt:lpstr>
      <vt:lpstr>About Me</vt:lpstr>
      <vt:lpstr>What is Watson?</vt:lpstr>
      <vt:lpstr>Watson can be broken down into two sets of solutions: Offerings and API’s</vt:lpstr>
      <vt:lpstr>Language, Speech, Vision and Data Insights are the categories of Watson API’s </vt:lpstr>
      <vt:lpstr>Watson Developer Cloud provides developers easy access to cognitive building blocks </vt:lpstr>
      <vt:lpstr>What can AlchemyLanguage extract from unstructured data (text)?</vt:lpstr>
      <vt:lpstr>PowerPoint Presentation</vt:lpstr>
      <vt:lpstr>PowerPoint Presentation</vt:lpstr>
      <vt:lpstr>PowerPoint Presentation</vt:lpstr>
      <vt:lpstr>PowerPoint Presentation</vt:lpstr>
      <vt:lpstr>PowerPoint Presentation</vt:lpstr>
      <vt:lpstr>Alchemy Language Web App</vt:lpstr>
      <vt:lpstr>How to get started:</vt:lpstr>
      <vt:lpstr>Let’s jump over to R</vt:lpstr>
      <vt:lpstr>Appendix: Watson services</vt:lpstr>
      <vt:lpstr>Get started: Explore, Experiment, Build  </vt:lpstr>
      <vt:lpstr>Dialog</vt:lpstr>
      <vt:lpstr>Natural Language Classifier - Overview</vt:lpstr>
      <vt:lpstr>Retrieve and Rank</vt:lpstr>
      <vt:lpstr>Personality Insights</vt:lpstr>
      <vt:lpstr>Tradeoff Analytics</vt:lpstr>
      <vt:lpstr>Language Translation</vt:lpstr>
      <vt:lpstr>Speech to Text</vt:lpstr>
      <vt:lpstr>Text to Speech</vt:lpstr>
      <vt:lpstr>Concept Insights</vt:lpstr>
      <vt:lpstr>AlchemyLanguage</vt:lpstr>
      <vt:lpstr>AlchemyVision</vt:lpstr>
      <vt:lpstr>AlchemyData News</vt:lpstr>
      <vt:lpstr>Question and Answer </vt:lpstr>
      <vt:lpstr>More Watson Cognitive Services: A growing set of services     Watch for new releases -- GA, Beta and Experimental </vt:lpstr>
      <vt:lpstr>What will you build  with Watson? </vt:lpstr>
      <vt:lpstr>Backup:  -- AlchemyLanguage individual services  -- WDC Beta &amp; Experimental services </vt:lpstr>
      <vt:lpstr>Visual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Concept Expansion</vt:lpstr>
      <vt:lpstr>Document Conversion</vt:lpstr>
      <vt:lpstr>Tone Analyzer</vt:lpstr>
      <vt:lpstr>Relationship Extraction </vt:lpstr>
      <vt:lpstr>Visual Recognition</vt:lpstr>
    </vt:vector>
  </TitlesOfParts>
  <Company>VSA Partners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lsadler</dc:creator>
  <cp:lastModifiedBy>Derek</cp:lastModifiedBy>
  <cp:revision>238</cp:revision>
  <dcterms:created xsi:type="dcterms:W3CDTF">2014-02-19T16:27:13Z</dcterms:created>
  <dcterms:modified xsi:type="dcterms:W3CDTF">2016-03-25T22:43:52Z</dcterms:modified>
</cp:coreProperties>
</file>